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handoutMasterIdLst>
    <p:handoutMasterId r:id="rId46"/>
  </p:handoutMasterIdLst>
  <p:sldIdLst>
    <p:sldId id="471" r:id="rId2"/>
    <p:sldId id="623" r:id="rId3"/>
    <p:sldId id="547" r:id="rId4"/>
    <p:sldId id="588" r:id="rId5"/>
    <p:sldId id="587" r:id="rId6"/>
    <p:sldId id="596" r:id="rId7"/>
    <p:sldId id="621" r:id="rId8"/>
    <p:sldId id="599" r:id="rId9"/>
    <p:sldId id="622" r:id="rId10"/>
    <p:sldId id="624" r:id="rId11"/>
    <p:sldId id="625" r:id="rId12"/>
    <p:sldId id="626" r:id="rId13"/>
    <p:sldId id="627" r:id="rId14"/>
    <p:sldId id="628" r:id="rId15"/>
    <p:sldId id="629" r:id="rId16"/>
    <p:sldId id="630" r:id="rId17"/>
    <p:sldId id="590" r:id="rId18"/>
    <p:sldId id="636" r:id="rId19"/>
    <p:sldId id="332" r:id="rId20"/>
    <p:sldId id="333" r:id="rId21"/>
    <p:sldId id="335" r:id="rId22"/>
    <p:sldId id="336" r:id="rId23"/>
    <p:sldId id="337" r:id="rId24"/>
    <p:sldId id="338" r:id="rId25"/>
    <p:sldId id="339" r:id="rId26"/>
    <p:sldId id="340" r:id="rId27"/>
    <p:sldId id="341" r:id="rId28"/>
    <p:sldId id="342" r:id="rId29"/>
    <p:sldId id="343" r:id="rId30"/>
    <p:sldId id="344" r:id="rId31"/>
    <p:sldId id="334" r:id="rId32"/>
    <p:sldId id="345" r:id="rId33"/>
    <p:sldId id="346" r:id="rId34"/>
    <p:sldId id="347" r:id="rId35"/>
    <p:sldId id="348" r:id="rId36"/>
    <p:sldId id="349" r:id="rId37"/>
    <p:sldId id="350" r:id="rId38"/>
    <p:sldId id="631" r:id="rId39"/>
    <p:sldId id="632" r:id="rId40"/>
    <p:sldId id="633" r:id="rId41"/>
    <p:sldId id="635" r:id="rId42"/>
    <p:sldId id="634" r:id="rId43"/>
    <p:sldId id="637" r:id="rId44"/>
  </p:sldIdLst>
  <p:sldSz cx="12192000" cy="6858000"/>
  <p:notesSz cx="9296400" cy="7010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2346"/>
    <a:srgbClr val="000066"/>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94660"/>
  </p:normalViewPr>
  <p:slideViewPr>
    <p:cSldViewPr snapToGrid="0">
      <p:cViewPr varScale="1">
        <p:scale>
          <a:sx n="67" d="100"/>
          <a:sy n="67" d="100"/>
        </p:scale>
        <p:origin x="62"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e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jpg"/><Relationship Id="rId4"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jp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312F0-A218-4FE2-B9CE-344AAC4F7A17}" type="doc">
      <dgm:prSet loTypeId="urn:microsoft.com/office/officeart/2005/8/layout/hProcess9" loCatId="process" qsTypeId="urn:microsoft.com/office/officeart/2005/8/quickstyle/simple1" qsCatId="simple" csTypeId="urn:microsoft.com/office/officeart/2005/8/colors/colorful3" csCatId="colorful" phldr="1"/>
      <dgm:spPr/>
    </dgm:pt>
    <dgm:pt modelId="{0F6E2E3B-4766-465D-9FFD-06E03C8BA7C2}">
      <dgm:prSet phldrT="[Texto]" custT="1"/>
      <dgm:spPr/>
      <dgm:t>
        <a:bodyPr/>
        <a:lstStyle/>
        <a:p>
          <a:r>
            <a:rPr lang="es-ES" sz="1800" dirty="0">
              <a:solidFill>
                <a:schemeClr val="tx1"/>
              </a:solidFill>
            </a:rPr>
            <a:t>Ubicar el tema en: PND,</a:t>
          </a:r>
        </a:p>
        <a:p>
          <a:r>
            <a:rPr lang="es-ES" sz="1800" dirty="0">
              <a:solidFill>
                <a:schemeClr val="tx1"/>
              </a:solidFill>
            </a:rPr>
            <a:t>PRONAFIDE,</a:t>
          </a:r>
        </a:p>
        <a:p>
          <a:r>
            <a:rPr lang="es-ES" sz="1800" dirty="0">
              <a:solidFill>
                <a:schemeClr val="tx1"/>
              </a:solidFill>
            </a:rPr>
            <a:t>PROG. INST., PEF y Cuenta Pública</a:t>
          </a:r>
        </a:p>
      </dgm:t>
    </dgm:pt>
    <dgm:pt modelId="{A83C58E7-1D20-4E17-835B-6EB9F43E6261}" type="parTrans" cxnId="{D7D6ABA7-38AD-4248-B095-3E1591ACEE44}">
      <dgm:prSet/>
      <dgm:spPr/>
      <dgm:t>
        <a:bodyPr/>
        <a:lstStyle/>
        <a:p>
          <a:endParaRPr lang="es-ES"/>
        </a:p>
      </dgm:t>
    </dgm:pt>
    <dgm:pt modelId="{204311F0-D128-498F-BDBC-0496D2472887}" type="sibTrans" cxnId="{D7D6ABA7-38AD-4248-B095-3E1591ACEE44}">
      <dgm:prSet/>
      <dgm:spPr/>
      <dgm:t>
        <a:bodyPr/>
        <a:lstStyle/>
        <a:p>
          <a:endParaRPr lang="es-ES"/>
        </a:p>
      </dgm:t>
    </dgm:pt>
    <dgm:pt modelId="{60CE7FBD-4706-4FD5-9827-103C4C551893}">
      <dgm:prSet phldrT="[Texto]" custT="1"/>
      <dgm:spPr/>
      <dgm:t>
        <a:bodyPr/>
        <a:lstStyle/>
        <a:p>
          <a:r>
            <a:rPr lang="es-ES" sz="1400" dirty="0">
              <a:solidFill>
                <a:schemeClr val="tx1"/>
              </a:solidFill>
            </a:rPr>
            <a:t>Identificar el asunto público que debe atender dicho programa: población objetivo, relevancia, estrategias, líneas de acción, objetivos y metas</a:t>
          </a:r>
        </a:p>
      </dgm:t>
    </dgm:pt>
    <dgm:pt modelId="{BD0762B3-898C-4866-84DE-67E47A810AD6}" type="parTrans" cxnId="{A6ABA979-83A8-4127-9AB2-9C2B6F574DC4}">
      <dgm:prSet/>
      <dgm:spPr/>
      <dgm:t>
        <a:bodyPr/>
        <a:lstStyle/>
        <a:p>
          <a:endParaRPr lang="es-ES"/>
        </a:p>
      </dgm:t>
    </dgm:pt>
    <dgm:pt modelId="{F2413612-4509-4D90-A9D3-FB66D3990F7E}" type="sibTrans" cxnId="{A6ABA979-83A8-4127-9AB2-9C2B6F574DC4}">
      <dgm:prSet/>
      <dgm:spPr/>
      <dgm:t>
        <a:bodyPr/>
        <a:lstStyle/>
        <a:p>
          <a:endParaRPr lang="es-ES"/>
        </a:p>
      </dgm:t>
    </dgm:pt>
    <dgm:pt modelId="{A3D220ED-E5BA-43C6-9110-C538EAB20605}">
      <dgm:prSet phldrT="[Texto]" custT="1"/>
      <dgm:spPr/>
      <dgm:t>
        <a:bodyPr/>
        <a:lstStyle/>
        <a:p>
          <a:r>
            <a:rPr lang="es-ES" sz="1400" dirty="0"/>
            <a:t>Análisis de la asignación presupuestal para establecer la relación entre la magnitud del problema y el $, comparándolo con el ejercicio del gasto en la Cuenta Pública</a:t>
          </a:r>
        </a:p>
      </dgm:t>
    </dgm:pt>
    <dgm:pt modelId="{1F392DDC-D26F-486E-B62C-BECC232BE5D5}" type="parTrans" cxnId="{8DAE3618-6DDB-464E-8C8F-A652E6312DBB}">
      <dgm:prSet/>
      <dgm:spPr/>
      <dgm:t>
        <a:bodyPr/>
        <a:lstStyle/>
        <a:p>
          <a:endParaRPr lang="es-ES"/>
        </a:p>
      </dgm:t>
    </dgm:pt>
    <dgm:pt modelId="{A2CCAFFC-8650-4A17-A195-14B1D423E711}" type="sibTrans" cxnId="{8DAE3618-6DDB-464E-8C8F-A652E6312DBB}">
      <dgm:prSet/>
      <dgm:spPr/>
      <dgm:t>
        <a:bodyPr/>
        <a:lstStyle/>
        <a:p>
          <a:endParaRPr lang="es-ES"/>
        </a:p>
      </dgm:t>
    </dgm:pt>
    <dgm:pt modelId="{B7F5D70D-99C5-4449-93FA-1E9ECCAF5E7F}">
      <dgm:prSet/>
      <dgm:spPr/>
      <dgm:t>
        <a:bodyPr/>
        <a:lstStyle/>
        <a:p>
          <a:endParaRPr lang="es-ES"/>
        </a:p>
      </dgm:t>
    </dgm:pt>
    <dgm:pt modelId="{4C9EFD98-9437-4FB0-90F0-31627394D619}" type="parTrans" cxnId="{B63651C8-3640-4CCE-B4EB-4E4E1F3C7661}">
      <dgm:prSet/>
      <dgm:spPr/>
      <dgm:t>
        <a:bodyPr/>
        <a:lstStyle/>
        <a:p>
          <a:endParaRPr lang="es-ES"/>
        </a:p>
      </dgm:t>
    </dgm:pt>
    <dgm:pt modelId="{63F51003-4D48-4436-9E07-5FD5F2D6C1A8}" type="sibTrans" cxnId="{B63651C8-3640-4CCE-B4EB-4E4E1F3C7661}">
      <dgm:prSet/>
      <dgm:spPr/>
      <dgm:t>
        <a:bodyPr/>
        <a:lstStyle/>
        <a:p>
          <a:endParaRPr lang="es-ES"/>
        </a:p>
      </dgm:t>
    </dgm:pt>
    <dgm:pt modelId="{9AC57F40-072F-4CAE-AB79-EC3DC5761A68}" type="pres">
      <dgm:prSet presAssocID="{A4B312F0-A218-4FE2-B9CE-344AAC4F7A17}" presName="CompostProcess" presStyleCnt="0">
        <dgm:presLayoutVars>
          <dgm:dir/>
          <dgm:resizeHandles val="exact"/>
        </dgm:presLayoutVars>
      </dgm:prSet>
      <dgm:spPr/>
    </dgm:pt>
    <dgm:pt modelId="{A351C17F-0721-4F67-A04A-E9BAF61124A5}" type="pres">
      <dgm:prSet presAssocID="{A4B312F0-A218-4FE2-B9CE-344AAC4F7A17}" presName="arrow" presStyleLbl="bgShp" presStyleIdx="0" presStyleCnt="1" custScaleX="117647"/>
      <dgm:spPr>
        <a:solidFill>
          <a:srgbClr val="92D050"/>
        </a:solidFill>
      </dgm:spPr>
    </dgm:pt>
    <dgm:pt modelId="{6BF5BA1D-8FA0-4B82-8C9B-5FE4AD69923B}" type="pres">
      <dgm:prSet presAssocID="{A4B312F0-A218-4FE2-B9CE-344AAC4F7A17}" presName="linearProcess" presStyleCnt="0"/>
      <dgm:spPr/>
    </dgm:pt>
    <dgm:pt modelId="{30FC3348-5EC3-4FD4-A938-CAAD6E92163E}" type="pres">
      <dgm:prSet presAssocID="{0F6E2E3B-4766-465D-9FFD-06E03C8BA7C2}" presName="textNode" presStyleLbl="node1" presStyleIdx="0" presStyleCnt="4">
        <dgm:presLayoutVars>
          <dgm:bulletEnabled val="1"/>
        </dgm:presLayoutVars>
      </dgm:prSet>
      <dgm:spPr/>
    </dgm:pt>
    <dgm:pt modelId="{26769FB7-860F-4386-9016-EFFA0DD1D918}" type="pres">
      <dgm:prSet presAssocID="{204311F0-D128-498F-BDBC-0496D2472887}" presName="sibTrans" presStyleCnt="0"/>
      <dgm:spPr/>
    </dgm:pt>
    <dgm:pt modelId="{1E03AEED-E62D-4853-B06C-B3DD2CA9777B}" type="pres">
      <dgm:prSet presAssocID="{60CE7FBD-4706-4FD5-9827-103C4C551893}" presName="textNode" presStyleLbl="node1" presStyleIdx="1" presStyleCnt="4">
        <dgm:presLayoutVars>
          <dgm:bulletEnabled val="1"/>
        </dgm:presLayoutVars>
      </dgm:prSet>
      <dgm:spPr/>
    </dgm:pt>
    <dgm:pt modelId="{59E0A24D-7E84-4F81-969D-A03772566D8E}" type="pres">
      <dgm:prSet presAssocID="{F2413612-4509-4D90-A9D3-FB66D3990F7E}" presName="sibTrans" presStyleCnt="0"/>
      <dgm:spPr/>
    </dgm:pt>
    <dgm:pt modelId="{412D142A-8029-43A1-856E-A15403CCC0F8}" type="pres">
      <dgm:prSet presAssocID="{A3D220ED-E5BA-43C6-9110-C538EAB20605}" presName="textNode" presStyleLbl="node1" presStyleIdx="2" presStyleCnt="4">
        <dgm:presLayoutVars>
          <dgm:bulletEnabled val="1"/>
        </dgm:presLayoutVars>
      </dgm:prSet>
      <dgm:spPr/>
    </dgm:pt>
    <dgm:pt modelId="{24842587-C5F0-4DE3-9914-90A064FD5B89}" type="pres">
      <dgm:prSet presAssocID="{A2CCAFFC-8650-4A17-A195-14B1D423E711}" presName="sibTrans" presStyleCnt="0"/>
      <dgm:spPr/>
    </dgm:pt>
    <dgm:pt modelId="{A6B75452-07E9-4249-8DE8-DE493119C9A9}" type="pres">
      <dgm:prSet presAssocID="{B7F5D70D-99C5-4449-93FA-1E9ECCAF5E7F}" presName="textNode" presStyleLbl="node1" presStyleIdx="3" presStyleCnt="4">
        <dgm:presLayoutVars>
          <dgm:bulletEnabled val="1"/>
        </dgm:presLayoutVars>
      </dgm:prSet>
      <dgm:spPr/>
    </dgm:pt>
  </dgm:ptLst>
  <dgm:cxnLst>
    <dgm:cxn modelId="{F003610F-BE3C-47FD-93E6-9D8A19E6E66F}" type="presOf" srcId="{B7F5D70D-99C5-4449-93FA-1E9ECCAF5E7F}" destId="{A6B75452-07E9-4249-8DE8-DE493119C9A9}" srcOrd="0" destOrd="0" presId="urn:microsoft.com/office/officeart/2005/8/layout/hProcess9"/>
    <dgm:cxn modelId="{8DAE3618-6DDB-464E-8C8F-A652E6312DBB}" srcId="{A4B312F0-A218-4FE2-B9CE-344AAC4F7A17}" destId="{A3D220ED-E5BA-43C6-9110-C538EAB20605}" srcOrd="2" destOrd="0" parTransId="{1F392DDC-D26F-486E-B62C-BECC232BE5D5}" sibTransId="{A2CCAFFC-8650-4A17-A195-14B1D423E711}"/>
    <dgm:cxn modelId="{84DC5033-2EC7-43DA-94BE-70E8901949A1}" type="presOf" srcId="{0F6E2E3B-4766-465D-9FFD-06E03C8BA7C2}" destId="{30FC3348-5EC3-4FD4-A938-CAAD6E92163E}" srcOrd="0" destOrd="0" presId="urn:microsoft.com/office/officeart/2005/8/layout/hProcess9"/>
    <dgm:cxn modelId="{EDEAB146-E47A-4E12-99F6-FC8F506BE085}" type="presOf" srcId="{A3D220ED-E5BA-43C6-9110-C538EAB20605}" destId="{412D142A-8029-43A1-856E-A15403CCC0F8}" srcOrd="0" destOrd="0" presId="urn:microsoft.com/office/officeart/2005/8/layout/hProcess9"/>
    <dgm:cxn modelId="{57C3D567-CC6D-46F5-AA70-7AB885D9B43A}" type="presOf" srcId="{A4B312F0-A218-4FE2-B9CE-344AAC4F7A17}" destId="{9AC57F40-072F-4CAE-AB79-EC3DC5761A68}" srcOrd="0" destOrd="0" presId="urn:microsoft.com/office/officeart/2005/8/layout/hProcess9"/>
    <dgm:cxn modelId="{A6ABA979-83A8-4127-9AB2-9C2B6F574DC4}" srcId="{A4B312F0-A218-4FE2-B9CE-344AAC4F7A17}" destId="{60CE7FBD-4706-4FD5-9827-103C4C551893}" srcOrd="1" destOrd="0" parTransId="{BD0762B3-898C-4866-84DE-67E47A810AD6}" sibTransId="{F2413612-4509-4D90-A9D3-FB66D3990F7E}"/>
    <dgm:cxn modelId="{CE17037F-7CC1-47CE-92BC-82E15F19B646}" type="presOf" srcId="{60CE7FBD-4706-4FD5-9827-103C4C551893}" destId="{1E03AEED-E62D-4853-B06C-B3DD2CA9777B}" srcOrd="0" destOrd="0" presId="urn:microsoft.com/office/officeart/2005/8/layout/hProcess9"/>
    <dgm:cxn modelId="{D7D6ABA7-38AD-4248-B095-3E1591ACEE44}" srcId="{A4B312F0-A218-4FE2-B9CE-344AAC4F7A17}" destId="{0F6E2E3B-4766-465D-9FFD-06E03C8BA7C2}" srcOrd="0" destOrd="0" parTransId="{A83C58E7-1D20-4E17-835B-6EB9F43E6261}" sibTransId="{204311F0-D128-498F-BDBC-0496D2472887}"/>
    <dgm:cxn modelId="{B63651C8-3640-4CCE-B4EB-4E4E1F3C7661}" srcId="{A4B312F0-A218-4FE2-B9CE-344AAC4F7A17}" destId="{B7F5D70D-99C5-4449-93FA-1E9ECCAF5E7F}" srcOrd="3" destOrd="0" parTransId="{4C9EFD98-9437-4FB0-90F0-31627394D619}" sibTransId="{63F51003-4D48-4436-9E07-5FD5F2D6C1A8}"/>
    <dgm:cxn modelId="{D71CACB4-100E-40F0-A872-14F834D7B9C2}" type="presParOf" srcId="{9AC57F40-072F-4CAE-AB79-EC3DC5761A68}" destId="{A351C17F-0721-4F67-A04A-E9BAF61124A5}" srcOrd="0" destOrd="0" presId="urn:microsoft.com/office/officeart/2005/8/layout/hProcess9"/>
    <dgm:cxn modelId="{31CC9027-BA8B-4348-AFB8-8ADCF484B83D}" type="presParOf" srcId="{9AC57F40-072F-4CAE-AB79-EC3DC5761A68}" destId="{6BF5BA1D-8FA0-4B82-8C9B-5FE4AD69923B}" srcOrd="1" destOrd="0" presId="urn:microsoft.com/office/officeart/2005/8/layout/hProcess9"/>
    <dgm:cxn modelId="{ACE5C655-33F8-4F46-AAE3-D8DF9D6700D7}" type="presParOf" srcId="{6BF5BA1D-8FA0-4B82-8C9B-5FE4AD69923B}" destId="{30FC3348-5EC3-4FD4-A938-CAAD6E92163E}" srcOrd="0" destOrd="0" presId="urn:microsoft.com/office/officeart/2005/8/layout/hProcess9"/>
    <dgm:cxn modelId="{20D16111-577D-4782-8014-540B0BF67186}" type="presParOf" srcId="{6BF5BA1D-8FA0-4B82-8C9B-5FE4AD69923B}" destId="{26769FB7-860F-4386-9016-EFFA0DD1D918}" srcOrd="1" destOrd="0" presId="urn:microsoft.com/office/officeart/2005/8/layout/hProcess9"/>
    <dgm:cxn modelId="{D0898650-D0ED-498D-81B4-135C1D42B0C2}" type="presParOf" srcId="{6BF5BA1D-8FA0-4B82-8C9B-5FE4AD69923B}" destId="{1E03AEED-E62D-4853-B06C-B3DD2CA9777B}" srcOrd="2" destOrd="0" presId="urn:microsoft.com/office/officeart/2005/8/layout/hProcess9"/>
    <dgm:cxn modelId="{F6CA4BB9-5523-4ECB-948F-FC8A0652420D}" type="presParOf" srcId="{6BF5BA1D-8FA0-4B82-8C9B-5FE4AD69923B}" destId="{59E0A24D-7E84-4F81-969D-A03772566D8E}" srcOrd="3" destOrd="0" presId="urn:microsoft.com/office/officeart/2005/8/layout/hProcess9"/>
    <dgm:cxn modelId="{F975820E-528D-44FB-9B6E-BA64B0429C95}" type="presParOf" srcId="{6BF5BA1D-8FA0-4B82-8C9B-5FE4AD69923B}" destId="{412D142A-8029-43A1-856E-A15403CCC0F8}" srcOrd="4" destOrd="0" presId="urn:microsoft.com/office/officeart/2005/8/layout/hProcess9"/>
    <dgm:cxn modelId="{2E8C8AE3-EE49-4F47-95E0-891F50AC33C7}" type="presParOf" srcId="{6BF5BA1D-8FA0-4B82-8C9B-5FE4AD69923B}" destId="{24842587-C5F0-4DE3-9914-90A064FD5B89}" srcOrd="5" destOrd="0" presId="urn:microsoft.com/office/officeart/2005/8/layout/hProcess9"/>
    <dgm:cxn modelId="{DD5992D3-1139-4FC6-BDB6-A605C3BB45A8}" type="presParOf" srcId="{6BF5BA1D-8FA0-4B82-8C9B-5FE4AD69923B}" destId="{A6B75452-07E9-4249-8DE8-DE493119C9A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6CCC0-A8DB-4357-B93C-C926C4C80EFA}" type="doc">
      <dgm:prSet loTypeId="urn:microsoft.com/office/officeart/2005/8/layout/hList7" loCatId="list" qsTypeId="urn:microsoft.com/office/officeart/2005/8/quickstyle/simple1" qsCatId="simple" csTypeId="urn:microsoft.com/office/officeart/2005/8/colors/colorful3" csCatId="colorful" phldr="1"/>
      <dgm:spPr/>
    </dgm:pt>
    <dgm:pt modelId="{706161C8-6EC2-425E-93A5-094FDF41C063}">
      <dgm:prSet phldrT="[Texto]" custT="1"/>
      <dgm:spPr/>
      <dgm:t>
        <a:bodyPr/>
        <a:lstStyle/>
        <a:p>
          <a:r>
            <a:rPr lang="es-ES" sz="2800" dirty="0">
              <a:solidFill>
                <a:schemeClr val="tx1"/>
              </a:solidFill>
            </a:rPr>
            <a:t>¿Cómo el gobierno concibe el problema?</a:t>
          </a:r>
        </a:p>
      </dgm:t>
    </dgm:pt>
    <dgm:pt modelId="{3A37CFF9-0801-4643-83E6-49BBFFBC409D}" type="parTrans" cxnId="{B6991D05-712A-40F7-B772-598EF7671704}">
      <dgm:prSet/>
      <dgm:spPr/>
      <dgm:t>
        <a:bodyPr/>
        <a:lstStyle/>
        <a:p>
          <a:endParaRPr lang="es-ES"/>
        </a:p>
      </dgm:t>
    </dgm:pt>
    <dgm:pt modelId="{BBD7FBED-FD24-4F4C-9AB3-65544E880667}" type="sibTrans" cxnId="{B6991D05-712A-40F7-B772-598EF7671704}">
      <dgm:prSet/>
      <dgm:spPr/>
      <dgm:t>
        <a:bodyPr/>
        <a:lstStyle/>
        <a:p>
          <a:endParaRPr lang="es-ES"/>
        </a:p>
      </dgm:t>
    </dgm:pt>
    <dgm:pt modelId="{09D1B233-6EA2-4AC6-87AA-BCBFFD3CF04C}">
      <dgm:prSet phldrT="[Texto]" custT="1"/>
      <dgm:spPr/>
      <dgm:t>
        <a:bodyPr/>
        <a:lstStyle/>
        <a:p>
          <a:r>
            <a:rPr lang="es-ES" sz="2800" dirty="0">
              <a:solidFill>
                <a:schemeClr val="tx1"/>
              </a:solidFill>
            </a:rPr>
            <a:t>¿Cómo se atiende el problema?</a:t>
          </a:r>
        </a:p>
      </dgm:t>
    </dgm:pt>
    <dgm:pt modelId="{CEDFC60C-B35B-4996-A4C8-6A0810B09A09}" type="parTrans" cxnId="{A4FA2D08-DF3E-4B9A-9475-3B91553FB676}">
      <dgm:prSet/>
      <dgm:spPr/>
      <dgm:t>
        <a:bodyPr/>
        <a:lstStyle/>
        <a:p>
          <a:endParaRPr lang="es-ES"/>
        </a:p>
      </dgm:t>
    </dgm:pt>
    <dgm:pt modelId="{064A9076-CFE6-4AE1-AB5B-CBA7C73C7191}" type="sibTrans" cxnId="{A4FA2D08-DF3E-4B9A-9475-3B91553FB676}">
      <dgm:prSet/>
      <dgm:spPr/>
      <dgm:t>
        <a:bodyPr/>
        <a:lstStyle/>
        <a:p>
          <a:endParaRPr lang="es-ES"/>
        </a:p>
      </dgm:t>
    </dgm:pt>
    <dgm:pt modelId="{E8E35F73-C26A-43C3-BA25-8718360A0A57}">
      <dgm:prSet phldrT="[Texto]" custT="1"/>
      <dgm:spPr/>
      <dgm:t>
        <a:bodyPr/>
        <a:lstStyle/>
        <a:p>
          <a:r>
            <a:rPr lang="es-ES" sz="2800" dirty="0">
              <a:solidFill>
                <a:schemeClr val="tx1"/>
              </a:solidFill>
            </a:rPr>
            <a:t>Mantener el enfoque de la atención del problema en toda la auditoría</a:t>
          </a:r>
        </a:p>
      </dgm:t>
    </dgm:pt>
    <dgm:pt modelId="{B2FDEA1D-FA95-42F9-80FC-340BF75FEF0B}" type="parTrans" cxnId="{1EC0D1CD-954C-4596-B8E3-A2DF539FC4CA}">
      <dgm:prSet/>
      <dgm:spPr/>
      <dgm:t>
        <a:bodyPr/>
        <a:lstStyle/>
        <a:p>
          <a:endParaRPr lang="es-ES"/>
        </a:p>
      </dgm:t>
    </dgm:pt>
    <dgm:pt modelId="{EEEA89B0-7C42-4EA2-A23A-FBF614360C31}" type="sibTrans" cxnId="{1EC0D1CD-954C-4596-B8E3-A2DF539FC4CA}">
      <dgm:prSet/>
      <dgm:spPr/>
      <dgm:t>
        <a:bodyPr/>
        <a:lstStyle/>
        <a:p>
          <a:endParaRPr lang="es-ES"/>
        </a:p>
      </dgm:t>
    </dgm:pt>
    <dgm:pt modelId="{63378969-E455-416C-83C4-3D0B53C1953D}" type="pres">
      <dgm:prSet presAssocID="{3346CCC0-A8DB-4357-B93C-C926C4C80EFA}" presName="Name0" presStyleCnt="0">
        <dgm:presLayoutVars>
          <dgm:dir/>
          <dgm:resizeHandles val="exact"/>
        </dgm:presLayoutVars>
      </dgm:prSet>
      <dgm:spPr/>
    </dgm:pt>
    <dgm:pt modelId="{1473B955-CA80-425A-93EF-912181D0B9A0}" type="pres">
      <dgm:prSet presAssocID="{3346CCC0-A8DB-4357-B93C-C926C4C80EFA}" presName="fgShape" presStyleLbl="fgShp" presStyleIdx="0" presStyleCnt="1"/>
      <dgm:spPr/>
    </dgm:pt>
    <dgm:pt modelId="{68BEC820-97D5-4826-9AB5-E4EC4C6FE201}" type="pres">
      <dgm:prSet presAssocID="{3346CCC0-A8DB-4357-B93C-C926C4C80EFA}" presName="linComp" presStyleCnt="0"/>
      <dgm:spPr/>
    </dgm:pt>
    <dgm:pt modelId="{92325843-9337-4BC7-ACA6-9D09859B3A0A}" type="pres">
      <dgm:prSet presAssocID="{706161C8-6EC2-425E-93A5-094FDF41C063}" presName="compNode" presStyleCnt="0"/>
      <dgm:spPr/>
    </dgm:pt>
    <dgm:pt modelId="{F71B7B7C-25E0-4D99-B590-37367FB8CDF1}" type="pres">
      <dgm:prSet presAssocID="{706161C8-6EC2-425E-93A5-094FDF41C063}" presName="bkgdShape" presStyleLbl="node1" presStyleIdx="0" presStyleCnt="3"/>
      <dgm:spPr/>
    </dgm:pt>
    <dgm:pt modelId="{6412C1F3-2D61-4963-BCE3-D6E64878EE7D}" type="pres">
      <dgm:prSet presAssocID="{706161C8-6EC2-425E-93A5-094FDF41C063}" presName="nodeTx" presStyleLbl="node1" presStyleIdx="0" presStyleCnt="3">
        <dgm:presLayoutVars>
          <dgm:bulletEnabled val="1"/>
        </dgm:presLayoutVars>
      </dgm:prSet>
      <dgm:spPr/>
    </dgm:pt>
    <dgm:pt modelId="{8E792DEF-B0E9-4101-B82E-CC41439B10DE}" type="pres">
      <dgm:prSet presAssocID="{706161C8-6EC2-425E-93A5-094FDF41C063}" presName="invisiNode" presStyleLbl="node1" presStyleIdx="0" presStyleCnt="3"/>
      <dgm:spPr/>
    </dgm:pt>
    <dgm:pt modelId="{5F86A777-280C-4931-90C2-990006EA89AB}" type="pres">
      <dgm:prSet presAssocID="{706161C8-6EC2-425E-93A5-094FDF41C063}"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631A9B75-9A0A-4996-A393-A28A531C3898}" type="pres">
      <dgm:prSet presAssocID="{BBD7FBED-FD24-4F4C-9AB3-65544E880667}" presName="sibTrans" presStyleLbl="sibTrans2D1" presStyleIdx="0" presStyleCnt="0"/>
      <dgm:spPr/>
    </dgm:pt>
    <dgm:pt modelId="{11952853-1467-49C1-9E42-B91933DEF27D}" type="pres">
      <dgm:prSet presAssocID="{09D1B233-6EA2-4AC6-87AA-BCBFFD3CF04C}" presName="compNode" presStyleCnt="0"/>
      <dgm:spPr/>
    </dgm:pt>
    <dgm:pt modelId="{11D054BB-7BE4-4F18-923B-7E11027ABD27}" type="pres">
      <dgm:prSet presAssocID="{09D1B233-6EA2-4AC6-87AA-BCBFFD3CF04C}" presName="bkgdShape" presStyleLbl="node1" presStyleIdx="1" presStyleCnt="3"/>
      <dgm:spPr/>
    </dgm:pt>
    <dgm:pt modelId="{ACDB4F1B-85FE-42DD-A32C-5C10B3F5275C}" type="pres">
      <dgm:prSet presAssocID="{09D1B233-6EA2-4AC6-87AA-BCBFFD3CF04C}" presName="nodeTx" presStyleLbl="node1" presStyleIdx="1" presStyleCnt="3">
        <dgm:presLayoutVars>
          <dgm:bulletEnabled val="1"/>
        </dgm:presLayoutVars>
      </dgm:prSet>
      <dgm:spPr/>
    </dgm:pt>
    <dgm:pt modelId="{2308DE85-6B7A-4102-AA88-0F571245CF70}" type="pres">
      <dgm:prSet presAssocID="{09D1B233-6EA2-4AC6-87AA-BCBFFD3CF04C}" presName="invisiNode" presStyleLbl="node1" presStyleIdx="1" presStyleCnt="3"/>
      <dgm:spPr/>
    </dgm:pt>
    <dgm:pt modelId="{742C8860-3B7D-4ED0-B2B8-CBDD9C989B07}" type="pres">
      <dgm:prSet presAssocID="{09D1B233-6EA2-4AC6-87AA-BCBFFD3CF04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BF95ECC-5912-4166-B229-B4B7AF7DDC87}" type="pres">
      <dgm:prSet presAssocID="{064A9076-CFE6-4AE1-AB5B-CBA7C73C7191}" presName="sibTrans" presStyleLbl="sibTrans2D1" presStyleIdx="0" presStyleCnt="0"/>
      <dgm:spPr/>
    </dgm:pt>
    <dgm:pt modelId="{B44C4442-3B8C-49FE-B9E7-BB1D6BBD9695}" type="pres">
      <dgm:prSet presAssocID="{E8E35F73-C26A-43C3-BA25-8718360A0A57}" presName="compNode" presStyleCnt="0"/>
      <dgm:spPr/>
    </dgm:pt>
    <dgm:pt modelId="{2CB2370E-91F6-4FA8-9430-9CAA8EE21868}" type="pres">
      <dgm:prSet presAssocID="{E8E35F73-C26A-43C3-BA25-8718360A0A57}" presName="bkgdShape" presStyleLbl="node1" presStyleIdx="2" presStyleCnt="3"/>
      <dgm:spPr/>
    </dgm:pt>
    <dgm:pt modelId="{717F7117-0FF0-4AEC-B53F-358DE9EF5536}" type="pres">
      <dgm:prSet presAssocID="{E8E35F73-C26A-43C3-BA25-8718360A0A57}" presName="nodeTx" presStyleLbl="node1" presStyleIdx="2" presStyleCnt="3">
        <dgm:presLayoutVars>
          <dgm:bulletEnabled val="1"/>
        </dgm:presLayoutVars>
      </dgm:prSet>
      <dgm:spPr/>
    </dgm:pt>
    <dgm:pt modelId="{E3FE129A-8CC1-4181-B879-CDCD72DC099A}" type="pres">
      <dgm:prSet presAssocID="{E8E35F73-C26A-43C3-BA25-8718360A0A57}" presName="invisiNode" presStyleLbl="node1" presStyleIdx="2" presStyleCnt="3"/>
      <dgm:spPr/>
    </dgm:pt>
    <dgm:pt modelId="{2F1CFFE0-927F-46AB-B94C-EA19F3F006BA}" type="pres">
      <dgm:prSet presAssocID="{E8E35F73-C26A-43C3-BA25-8718360A0A57}"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Lst>
  <dgm:cxnLst>
    <dgm:cxn modelId="{B6991D05-712A-40F7-B772-598EF7671704}" srcId="{3346CCC0-A8DB-4357-B93C-C926C4C80EFA}" destId="{706161C8-6EC2-425E-93A5-094FDF41C063}" srcOrd="0" destOrd="0" parTransId="{3A37CFF9-0801-4643-83E6-49BBFFBC409D}" sibTransId="{BBD7FBED-FD24-4F4C-9AB3-65544E880667}"/>
    <dgm:cxn modelId="{A4FA2D08-DF3E-4B9A-9475-3B91553FB676}" srcId="{3346CCC0-A8DB-4357-B93C-C926C4C80EFA}" destId="{09D1B233-6EA2-4AC6-87AA-BCBFFD3CF04C}" srcOrd="1" destOrd="0" parTransId="{CEDFC60C-B35B-4996-A4C8-6A0810B09A09}" sibTransId="{064A9076-CFE6-4AE1-AB5B-CBA7C73C7191}"/>
    <dgm:cxn modelId="{4D6D3813-A957-4365-99ED-C4ACD313E5DB}" type="presOf" srcId="{09D1B233-6EA2-4AC6-87AA-BCBFFD3CF04C}" destId="{ACDB4F1B-85FE-42DD-A32C-5C10B3F5275C}" srcOrd="1" destOrd="0" presId="urn:microsoft.com/office/officeart/2005/8/layout/hList7"/>
    <dgm:cxn modelId="{704F7220-F4AA-47A7-9471-1E8E97F4321C}" type="presOf" srcId="{064A9076-CFE6-4AE1-AB5B-CBA7C73C7191}" destId="{EBF95ECC-5912-4166-B229-B4B7AF7DDC87}" srcOrd="0" destOrd="0" presId="urn:microsoft.com/office/officeart/2005/8/layout/hList7"/>
    <dgm:cxn modelId="{C7982A36-F77D-4F5A-AF1A-77C9FB314E56}" type="presOf" srcId="{E8E35F73-C26A-43C3-BA25-8718360A0A57}" destId="{2CB2370E-91F6-4FA8-9430-9CAA8EE21868}" srcOrd="0" destOrd="0" presId="urn:microsoft.com/office/officeart/2005/8/layout/hList7"/>
    <dgm:cxn modelId="{D0DE9970-4EC1-4AE2-AC38-862B78EF079E}" type="presOf" srcId="{706161C8-6EC2-425E-93A5-094FDF41C063}" destId="{F71B7B7C-25E0-4D99-B590-37367FB8CDF1}" srcOrd="0" destOrd="0" presId="urn:microsoft.com/office/officeart/2005/8/layout/hList7"/>
    <dgm:cxn modelId="{AC265F79-3D9D-4D34-BC51-68C509D91597}" type="presOf" srcId="{BBD7FBED-FD24-4F4C-9AB3-65544E880667}" destId="{631A9B75-9A0A-4996-A393-A28A531C3898}" srcOrd="0" destOrd="0" presId="urn:microsoft.com/office/officeart/2005/8/layout/hList7"/>
    <dgm:cxn modelId="{3F3D068C-87AD-4226-ACC1-A9EC5374E8EC}" type="presOf" srcId="{E8E35F73-C26A-43C3-BA25-8718360A0A57}" destId="{717F7117-0FF0-4AEC-B53F-358DE9EF5536}" srcOrd="1" destOrd="0" presId="urn:microsoft.com/office/officeart/2005/8/layout/hList7"/>
    <dgm:cxn modelId="{0A8337B6-8460-41A3-98B1-D208A34F02EB}" type="presOf" srcId="{09D1B233-6EA2-4AC6-87AA-BCBFFD3CF04C}" destId="{11D054BB-7BE4-4F18-923B-7E11027ABD27}" srcOrd="0" destOrd="0" presId="urn:microsoft.com/office/officeart/2005/8/layout/hList7"/>
    <dgm:cxn modelId="{4783DEBF-7CC1-48A5-8E3E-B05C7E0FB67F}" type="presOf" srcId="{3346CCC0-A8DB-4357-B93C-C926C4C80EFA}" destId="{63378969-E455-416C-83C4-3D0B53C1953D}" srcOrd="0" destOrd="0" presId="urn:microsoft.com/office/officeart/2005/8/layout/hList7"/>
    <dgm:cxn modelId="{1EC0D1CD-954C-4596-B8E3-A2DF539FC4CA}" srcId="{3346CCC0-A8DB-4357-B93C-C926C4C80EFA}" destId="{E8E35F73-C26A-43C3-BA25-8718360A0A57}" srcOrd="2" destOrd="0" parTransId="{B2FDEA1D-FA95-42F9-80FC-340BF75FEF0B}" sibTransId="{EEEA89B0-7C42-4EA2-A23A-FBF614360C31}"/>
    <dgm:cxn modelId="{CAFE30D2-950F-4C39-9718-0F64007CCA5C}" type="presOf" srcId="{706161C8-6EC2-425E-93A5-094FDF41C063}" destId="{6412C1F3-2D61-4963-BCE3-D6E64878EE7D}" srcOrd="1" destOrd="0" presId="urn:microsoft.com/office/officeart/2005/8/layout/hList7"/>
    <dgm:cxn modelId="{50325D25-1CDB-4212-AE5C-50414282F004}" type="presParOf" srcId="{63378969-E455-416C-83C4-3D0B53C1953D}" destId="{1473B955-CA80-425A-93EF-912181D0B9A0}" srcOrd="0" destOrd="0" presId="urn:microsoft.com/office/officeart/2005/8/layout/hList7"/>
    <dgm:cxn modelId="{40437BFF-4EC7-4ABE-9443-B1CCA667AE5D}" type="presParOf" srcId="{63378969-E455-416C-83C4-3D0B53C1953D}" destId="{68BEC820-97D5-4826-9AB5-E4EC4C6FE201}" srcOrd="1" destOrd="0" presId="urn:microsoft.com/office/officeart/2005/8/layout/hList7"/>
    <dgm:cxn modelId="{16E63F4A-E929-45D5-9C29-3F27032C3714}" type="presParOf" srcId="{68BEC820-97D5-4826-9AB5-E4EC4C6FE201}" destId="{92325843-9337-4BC7-ACA6-9D09859B3A0A}" srcOrd="0" destOrd="0" presId="urn:microsoft.com/office/officeart/2005/8/layout/hList7"/>
    <dgm:cxn modelId="{6782715A-069F-4083-9C11-237AA481F6BC}" type="presParOf" srcId="{92325843-9337-4BC7-ACA6-9D09859B3A0A}" destId="{F71B7B7C-25E0-4D99-B590-37367FB8CDF1}" srcOrd="0" destOrd="0" presId="urn:microsoft.com/office/officeart/2005/8/layout/hList7"/>
    <dgm:cxn modelId="{5474AD81-3598-419D-9378-FFF1E690834A}" type="presParOf" srcId="{92325843-9337-4BC7-ACA6-9D09859B3A0A}" destId="{6412C1F3-2D61-4963-BCE3-D6E64878EE7D}" srcOrd="1" destOrd="0" presId="urn:microsoft.com/office/officeart/2005/8/layout/hList7"/>
    <dgm:cxn modelId="{DF026556-22FD-4564-8D48-35C9BEADB541}" type="presParOf" srcId="{92325843-9337-4BC7-ACA6-9D09859B3A0A}" destId="{8E792DEF-B0E9-4101-B82E-CC41439B10DE}" srcOrd="2" destOrd="0" presId="urn:microsoft.com/office/officeart/2005/8/layout/hList7"/>
    <dgm:cxn modelId="{6BBF7D54-84E1-4BD7-BFFA-A5288B61EF77}" type="presParOf" srcId="{92325843-9337-4BC7-ACA6-9D09859B3A0A}" destId="{5F86A777-280C-4931-90C2-990006EA89AB}" srcOrd="3" destOrd="0" presId="urn:microsoft.com/office/officeart/2005/8/layout/hList7"/>
    <dgm:cxn modelId="{D2AE1D7D-15B2-473F-BB43-E2B7018B5090}" type="presParOf" srcId="{68BEC820-97D5-4826-9AB5-E4EC4C6FE201}" destId="{631A9B75-9A0A-4996-A393-A28A531C3898}" srcOrd="1" destOrd="0" presId="urn:microsoft.com/office/officeart/2005/8/layout/hList7"/>
    <dgm:cxn modelId="{C70D52CE-04A4-4458-9F0B-D8AACEBF5275}" type="presParOf" srcId="{68BEC820-97D5-4826-9AB5-E4EC4C6FE201}" destId="{11952853-1467-49C1-9E42-B91933DEF27D}" srcOrd="2" destOrd="0" presId="urn:microsoft.com/office/officeart/2005/8/layout/hList7"/>
    <dgm:cxn modelId="{A030317A-3132-4CF1-9349-A64ACFA23737}" type="presParOf" srcId="{11952853-1467-49C1-9E42-B91933DEF27D}" destId="{11D054BB-7BE4-4F18-923B-7E11027ABD27}" srcOrd="0" destOrd="0" presId="urn:microsoft.com/office/officeart/2005/8/layout/hList7"/>
    <dgm:cxn modelId="{D44C8E4E-C513-45FA-BF6A-1F3CE7C1602E}" type="presParOf" srcId="{11952853-1467-49C1-9E42-B91933DEF27D}" destId="{ACDB4F1B-85FE-42DD-A32C-5C10B3F5275C}" srcOrd="1" destOrd="0" presId="urn:microsoft.com/office/officeart/2005/8/layout/hList7"/>
    <dgm:cxn modelId="{7571DC09-EC61-416C-B36D-2A61DECCCC02}" type="presParOf" srcId="{11952853-1467-49C1-9E42-B91933DEF27D}" destId="{2308DE85-6B7A-4102-AA88-0F571245CF70}" srcOrd="2" destOrd="0" presId="urn:microsoft.com/office/officeart/2005/8/layout/hList7"/>
    <dgm:cxn modelId="{E95E919C-8C94-47B5-B05F-6D891D9FBE20}" type="presParOf" srcId="{11952853-1467-49C1-9E42-B91933DEF27D}" destId="{742C8860-3B7D-4ED0-B2B8-CBDD9C989B07}" srcOrd="3" destOrd="0" presId="urn:microsoft.com/office/officeart/2005/8/layout/hList7"/>
    <dgm:cxn modelId="{A3908AE3-5B11-441B-AA66-70D13576003F}" type="presParOf" srcId="{68BEC820-97D5-4826-9AB5-E4EC4C6FE201}" destId="{EBF95ECC-5912-4166-B229-B4B7AF7DDC87}" srcOrd="3" destOrd="0" presId="urn:microsoft.com/office/officeart/2005/8/layout/hList7"/>
    <dgm:cxn modelId="{E4008E47-A99D-4501-B22F-80341D2FA105}" type="presParOf" srcId="{68BEC820-97D5-4826-9AB5-E4EC4C6FE201}" destId="{B44C4442-3B8C-49FE-B9E7-BB1D6BBD9695}" srcOrd="4" destOrd="0" presId="urn:microsoft.com/office/officeart/2005/8/layout/hList7"/>
    <dgm:cxn modelId="{8F9ED74D-51BE-4FA7-BDBF-DDD81788619C}" type="presParOf" srcId="{B44C4442-3B8C-49FE-B9E7-BB1D6BBD9695}" destId="{2CB2370E-91F6-4FA8-9430-9CAA8EE21868}" srcOrd="0" destOrd="0" presId="urn:microsoft.com/office/officeart/2005/8/layout/hList7"/>
    <dgm:cxn modelId="{4BF70856-E3CF-4927-8177-1A548FF32220}" type="presParOf" srcId="{B44C4442-3B8C-49FE-B9E7-BB1D6BBD9695}" destId="{717F7117-0FF0-4AEC-B53F-358DE9EF5536}" srcOrd="1" destOrd="0" presId="urn:microsoft.com/office/officeart/2005/8/layout/hList7"/>
    <dgm:cxn modelId="{7752CA2C-6624-46AD-B222-811DB3AA423D}" type="presParOf" srcId="{B44C4442-3B8C-49FE-B9E7-BB1D6BBD9695}" destId="{E3FE129A-8CC1-4181-B879-CDCD72DC099A}" srcOrd="2" destOrd="0" presId="urn:microsoft.com/office/officeart/2005/8/layout/hList7"/>
    <dgm:cxn modelId="{0A8ED64C-D66B-42CC-BFCD-C318BC5F9130}" type="presParOf" srcId="{B44C4442-3B8C-49FE-B9E7-BB1D6BBD9695}" destId="{2F1CFFE0-927F-46AB-B94C-EA19F3F006B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87B0AD-E076-4438-B880-6F3C9B519FBE}"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s-ES"/>
        </a:p>
      </dgm:t>
    </dgm:pt>
    <dgm:pt modelId="{382516CC-EA8B-4D61-9E7D-CBA396694098}">
      <dgm:prSet phldrT="[Texto]" custT="1"/>
      <dgm:spPr/>
      <dgm:t>
        <a:bodyPr/>
        <a:lstStyle/>
        <a:p>
          <a:r>
            <a:rPr lang="es-ES" sz="2800" dirty="0"/>
            <a:t>Doctrina jurídica</a:t>
          </a:r>
        </a:p>
      </dgm:t>
    </dgm:pt>
    <dgm:pt modelId="{2FF39A78-CC9F-4791-95F4-678D37FCD3F0}" type="parTrans" cxnId="{D7FFF831-CA8E-4BEB-8C15-546ECF4E75B2}">
      <dgm:prSet/>
      <dgm:spPr/>
      <dgm:t>
        <a:bodyPr/>
        <a:lstStyle/>
        <a:p>
          <a:endParaRPr lang="es-ES"/>
        </a:p>
      </dgm:t>
    </dgm:pt>
    <dgm:pt modelId="{47C7BDE9-8258-455A-B4CF-193AE5005A4D}" type="sibTrans" cxnId="{D7FFF831-CA8E-4BEB-8C15-546ECF4E75B2}">
      <dgm:prSet/>
      <dgm:spPr/>
      <dgm:t>
        <a:bodyPr/>
        <a:lstStyle/>
        <a:p>
          <a:endParaRPr lang="es-ES"/>
        </a:p>
      </dgm:t>
    </dgm:pt>
    <dgm:pt modelId="{05886B33-D550-4131-AD64-DB8116323837}">
      <dgm:prSet phldrT="[Texto]" custT="1"/>
      <dgm:spPr/>
      <dgm:t>
        <a:bodyPr/>
        <a:lstStyle/>
        <a:p>
          <a:r>
            <a:rPr lang="es-ES" sz="2000" dirty="0"/>
            <a:t>Leyes</a:t>
          </a:r>
        </a:p>
      </dgm:t>
    </dgm:pt>
    <dgm:pt modelId="{37924D89-0DF1-4F1B-9968-55FF0C8D2769}" type="parTrans" cxnId="{91FFF330-30EB-4F15-B057-98256842E336}">
      <dgm:prSet/>
      <dgm:spPr/>
      <dgm:t>
        <a:bodyPr/>
        <a:lstStyle/>
        <a:p>
          <a:endParaRPr lang="es-ES"/>
        </a:p>
      </dgm:t>
    </dgm:pt>
    <dgm:pt modelId="{379C335A-1CF5-4D40-9B8E-FE5F8B2EA28C}" type="sibTrans" cxnId="{91FFF330-30EB-4F15-B057-98256842E336}">
      <dgm:prSet/>
      <dgm:spPr/>
      <dgm:t>
        <a:bodyPr/>
        <a:lstStyle/>
        <a:p>
          <a:endParaRPr lang="es-ES"/>
        </a:p>
      </dgm:t>
    </dgm:pt>
    <dgm:pt modelId="{A7B032F3-A067-4E39-88D2-A0D2A8B6B6CA}">
      <dgm:prSet phldrT="[Texto]" custT="1"/>
      <dgm:spPr/>
      <dgm:t>
        <a:bodyPr/>
        <a:lstStyle/>
        <a:p>
          <a:r>
            <a:rPr lang="es-ES" sz="2000" dirty="0"/>
            <a:t>Reglamentos</a:t>
          </a:r>
        </a:p>
      </dgm:t>
    </dgm:pt>
    <dgm:pt modelId="{16DC40E5-D9C7-4E64-8CE4-CAC18818CB8A}" type="parTrans" cxnId="{C5C90F8D-7B05-4B7B-B6A2-2839BC701422}">
      <dgm:prSet/>
      <dgm:spPr/>
      <dgm:t>
        <a:bodyPr/>
        <a:lstStyle/>
        <a:p>
          <a:endParaRPr lang="es-ES"/>
        </a:p>
      </dgm:t>
    </dgm:pt>
    <dgm:pt modelId="{F1D52A1A-0CCB-4227-83B2-64A643E9BA67}" type="sibTrans" cxnId="{C5C90F8D-7B05-4B7B-B6A2-2839BC701422}">
      <dgm:prSet/>
      <dgm:spPr/>
      <dgm:t>
        <a:bodyPr/>
        <a:lstStyle/>
        <a:p>
          <a:endParaRPr lang="es-ES"/>
        </a:p>
      </dgm:t>
    </dgm:pt>
    <dgm:pt modelId="{A82B9E8F-DE83-44B4-83DD-745CE55B9FF0}">
      <dgm:prSet phldrT="[Texto]" custT="1"/>
      <dgm:spPr/>
      <dgm:t>
        <a:bodyPr/>
        <a:lstStyle/>
        <a:p>
          <a:r>
            <a:rPr lang="es-ES" sz="2800" dirty="0"/>
            <a:t>Programática</a:t>
          </a:r>
        </a:p>
      </dgm:t>
    </dgm:pt>
    <dgm:pt modelId="{75E8E179-008F-4D06-9F11-65702A079591}" type="parTrans" cxnId="{4C68B2C0-E4E9-4EBB-A19E-F9675F5402E4}">
      <dgm:prSet/>
      <dgm:spPr/>
      <dgm:t>
        <a:bodyPr/>
        <a:lstStyle/>
        <a:p>
          <a:endParaRPr lang="es-ES"/>
        </a:p>
      </dgm:t>
    </dgm:pt>
    <dgm:pt modelId="{7211AE7A-FFE3-41E1-B1DE-ECA97DB6D2FA}" type="sibTrans" cxnId="{4C68B2C0-E4E9-4EBB-A19E-F9675F5402E4}">
      <dgm:prSet/>
      <dgm:spPr/>
      <dgm:t>
        <a:bodyPr/>
        <a:lstStyle/>
        <a:p>
          <a:endParaRPr lang="es-ES"/>
        </a:p>
      </dgm:t>
    </dgm:pt>
    <dgm:pt modelId="{61CB5534-BF8E-4CCD-8ACB-14AFD7F9E1BD}">
      <dgm:prSet phldrT="[Texto]" custT="1"/>
      <dgm:spPr/>
      <dgm:t>
        <a:bodyPr/>
        <a:lstStyle/>
        <a:p>
          <a:r>
            <a:rPr lang="es-ES" sz="2000" dirty="0"/>
            <a:t>Plan Nacional de Desarrollo (PND)</a:t>
          </a:r>
        </a:p>
      </dgm:t>
    </dgm:pt>
    <dgm:pt modelId="{6F5AB02D-C1D9-43F8-9938-97BB258F7026}" type="parTrans" cxnId="{179CF286-6789-470B-972D-0FE8FB3BB767}">
      <dgm:prSet/>
      <dgm:spPr/>
      <dgm:t>
        <a:bodyPr/>
        <a:lstStyle/>
        <a:p>
          <a:endParaRPr lang="es-ES"/>
        </a:p>
      </dgm:t>
    </dgm:pt>
    <dgm:pt modelId="{A8266ACE-2B7B-4A2F-9A16-649EE9BA4733}" type="sibTrans" cxnId="{179CF286-6789-470B-972D-0FE8FB3BB767}">
      <dgm:prSet/>
      <dgm:spPr/>
      <dgm:t>
        <a:bodyPr/>
        <a:lstStyle/>
        <a:p>
          <a:endParaRPr lang="es-ES"/>
        </a:p>
      </dgm:t>
    </dgm:pt>
    <dgm:pt modelId="{7147807B-B805-4922-A6D7-2333C64C9D98}">
      <dgm:prSet phldrT="[Texto]" custT="1"/>
      <dgm:spPr/>
      <dgm:t>
        <a:bodyPr/>
        <a:lstStyle/>
        <a:p>
          <a:r>
            <a:rPr lang="es-ES" sz="2000" dirty="0"/>
            <a:t>Programas sectoriales (PRONAFIDE)</a:t>
          </a:r>
        </a:p>
      </dgm:t>
    </dgm:pt>
    <dgm:pt modelId="{CB53F714-4447-4716-B8B8-B105AAF43A20}" type="parTrans" cxnId="{FD35D5CE-FE42-4FCB-8273-02B9C03F6A4D}">
      <dgm:prSet/>
      <dgm:spPr/>
      <dgm:t>
        <a:bodyPr/>
        <a:lstStyle/>
        <a:p>
          <a:endParaRPr lang="es-ES"/>
        </a:p>
      </dgm:t>
    </dgm:pt>
    <dgm:pt modelId="{134ADF78-7550-424A-942B-D3957B4B5259}" type="sibTrans" cxnId="{FD35D5CE-FE42-4FCB-8273-02B9C03F6A4D}">
      <dgm:prSet/>
      <dgm:spPr/>
      <dgm:t>
        <a:bodyPr/>
        <a:lstStyle/>
        <a:p>
          <a:endParaRPr lang="es-ES"/>
        </a:p>
      </dgm:t>
    </dgm:pt>
    <dgm:pt modelId="{D80B754D-6FE6-40B7-B4CD-876B838C2A35}">
      <dgm:prSet phldrT="[Texto]" custT="1"/>
      <dgm:spPr/>
      <dgm:t>
        <a:bodyPr/>
        <a:lstStyle/>
        <a:p>
          <a:r>
            <a:rPr lang="es-ES" sz="2800" dirty="0"/>
            <a:t>Presupuestaria</a:t>
          </a:r>
        </a:p>
      </dgm:t>
    </dgm:pt>
    <dgm:pt modelId="{F0FC243D-D541-448C-87C0-5E6DF8B60E52}" type="parTrans" cxnId="{FED5BE09-8194-4159-8915-7F1081A34634}">
      <dgm:prSet/>
      <dgm:spPr/>
      <dgm:t>
        <a:bodyPr/>
        <a:lstStyle/>
        <a:p>
          <a:endParaRPr lang="es-ES"/>
        </a:p>
      </dgm:t>
    </dgm:pt>
    <dgm:pt modelId="{738D3CB2-6D67-4AC3-A026-C2A914A1658D}" type="sibTrans" cxnId="{FED5BE09-8194-4159-8915-7F1081A34634}">
      <dgm:prSet/>
      <dgm:spPr/>
      <dgm:t>
        <a:bodyPr/>
        <a:lstStyle/>
        <a:p>
          <a:endParaRPr lang="es-ES"/>
        </a:p>
      </dgm:t>
    </dgm:pt>
    <dgm:pt modelId="{507C5724-E5E7-4724-A643-94C0E974C17B}">
      <dgm:prSet phldrT="[Texto]" custT="1"/>
      <dgm:spPr/>
      <dgm:t>
        <a:bodyPr/>
        <a:lstStyle/>
        <a:p>
          <a:r>
            <a:rPr lang="es-ES" sz="2000" dirty="0"/>
            <a:t>Presupuesto de Egresos de la Federación (PEF)</a:t>
          </a:r>
        </a:p>
      </dgm:t>
    </dgm:pt>
    <dgm:pt modelId="{AC6CDA7B-8055-4812-B932-31B933D16FCB}" type="parTrans" cxnId="{6729388D-B040-4647-9E36-36EE9C57BD97}">
      <dgm:prSet/>
      <dgm:spPr/>
      <dgm:t>
        <a:bodyPr/>
        <a:lstStyle/>
        <a:p>
          <a:endParaRPr lang="es-ES"/>
        </a:p>
      </dgm:t>
    </dgm:pt>
    <dgm:pt modelId="{A1A90252-34FB-429F-9FBA-297A3E293C45}" type="sibTrans" cxnId="{6729388D-B040-4647-9E36-36EE9C57BD97}">
      <dgm:prSet/>
      <dgm:spPr/>
      <dgm:t>
        <a:bodyPr/>
        <a:lstStyle/>
        <a:p>
          <a:endParaRPr lang="es-ES"/>
        </a:p>
      </dgm:t>
    </dgm:pt>
    <dgm:pt modelId="{299D5EEC-7B69-43FA-B102-FC2A80356435}">
      <dgm:prSet phldrT="[Texto]" custT="1"/>
      <dgm:spPr/>
      <dgm:t>
        <a:bodyPr/>
        <a:lstStyle/>
        <a:p>
          <a:r>
            <a:rPr lang="es-ES" sz="2000" dirty="0"/>
            <a:t>Sistema de Evaluación del Desempeño (SED)</a:t>
          </a:r>
        </a:p>
      </dgm:t>
    </dgm:pt>
    <dgm:pt modelId="{180F45F3-D7FE-4EBC-9359-21CE7A1C5DAC}" type="parTrans" cxnId="{F370EE65-ECD3-4231-BFB4-7B0452B31503}">
      <dgm:prSet/>
      <dgm:spPr/>
      <dgm:t>
        <a:bodyPr/>
        <a:lstStyle/>
        <a:p>
          <a:endParaRPr lang="es-ES"/>
        </a:p>
      </dgm:t>
    </dgm:pt>
    <dgm:pt modelId="{092C19DF-79B3-4689-9E15-C45608C40BF2}" type="sibTrans" cxnId="{F370EE65-ECD3-4231-BFB4-7B0452B31503}">
      <dgm:prSet/>
      <dgm:spPr/>
      <dgm:t>
        <a:bodyPr/>
        <a:lstStyle/>
        <a:p>
          <a:endParaRPr lang="es-ES"/>
        </a:p>
      </dgm:t>
    </dgm:pt>
    <dgm:pt modelId="{6336F0FD-D12D-4ABE-BD22-92B7202D6323}">
      <dgm:prSet phldrT="[Texto]" custT="1"/>
      <dgm:spPr/>
      <dgm:t>
        <a:bodyPr/>
        <a:lstStyle/>
        <a:p>
          <a:r>
            <a:rPr lang="es-ES" sz="2000" dirty="0"/>
            <a:t>Decretos y circulares</a:t>
          </a:r>
        </a:p>
      </dgm:t>
    </dgm:pt>
    <dgm:pt modelId="{63ABDB48-04A9-4184-9B02-A039F7BAD708}" type="parTrans" cxnId="{6BFE96A6-AF3B-4AC9-8869-ED04E9EF5F7F}">
      <dgm:prSet/>
      <dgm:spPr/>
      <dgm:t>
        <a:bodyPr/>
        <a:lstStyle/>
        <a:p>
          <a:endParaRPr lang="es-ES"/>
        </a:p>
      </dgm:t>
    </dgm:pt>
    <dgm:pt modelId="{16BE081A-EA66-47EB-A4FF-219C245D0B55}" type="sibTrans" cxnId="{6BFE96A6-AF3B-4AC9-8869-ED04E9EF5F7F}">
      <dgm:prSet/>
      <dgm:spPr/>
      <dgm:t>
        <a:bodyPr/>
        <a:lstStyle/>
        <a:p>
          <a:endParaRPr lang="es-ES"/>
        </a:p>
      </dgm:t>
    </dgm:pt>
    <dgm:pt modelId="{96C32773-E66E-4B96-809B-133530BEB244}">
      <dgm:prSet phldrT="[Texto]" custT="1"/>
      <dgm:spPr/>
      <dgm:t>
        <a:bodyPr/>
        <a:lstStyle/>
        <a:p>
          <a:r>
            <a:rPr lang="es-ES" sz="2000" dirty="0"/>
            <a:t>Programa Institucional (BANSEFI)</a:t>
          </a:r>
        </a:p>
      </dgm:t>
    </dgm:pt>
    <dgm:pt modelId="{504F1408-B379-414C-AC28-110072A247E6}" type="parTrans" cxnId="{324C4E81-4DF1-4EA7-94B5-32D7FBEBFBC1}">
      <dgm:prSet/>
      <dgm:spPr/>
      <dgm:t>
        <a:bodyPr/>
        <a:lstStyle/>
        <a:p>
          <a:endParaRPr lang="es-ES"/>
        </a:p>
      </dgm:t>
    </dgm:pt>
    <dgm:pt modelId="{82609ED1-3141-4375-A232-0A6F1B3C4352}" type="sibTrans" cxnId="{324C4E81-4DF1-4EA7-94B5-32D7FBEBFBC1}">
      <dgm:prSet/>
      <dgm:spPr/>
      <dgm:t>
        <a:bodyPr/>
        <a:lstStyle/>
        <a:p>
          <a:endParaRPr lang="es-ES"/>
        </a:p>
      </dgm:t>
    </dgm:pt>
    <dgm:pt modelId="{08AF95BE-2D23-4CBA-90EC-7987BE1DAD3E}">
      <dgm:prSet/>
      <dgm:spPr/>
      <dgm:t>
        <a:bodyPr/>
        <a:lstStyle/>
        <a:p>
          <a:endParaRPr lang="es-ES"/>
        </a:p>
      </dgm:t>
    </dgm:pt>
    <dgm:pt modelId="{E1C69C28-9715-4420-BF44-BF52525E66F7}" type="parTrans" cxnId="{AAE6B286-A2FA-441A-AE0F-637C0226ADD8}">
      <dgm:prSet/>
      <dgm:spPr/>
      <dgm:t>
        <a:bodyPr/>
        <a:lstStyle/>
        <a:p>
          <a:endParaRPr lang="es-ES"/>
        </a:p>
      </dgm:t>
    </dgm:pt>
    <dgm:pt modelId="{13B64271-E75D-43A6-94CF-71010CDEC49E}" type="sibTrans" cxnId="{AAE6B286-A2FA-441A-AE0F-637C0226ADD8}">
      <dgm:prSet/>
      <dgm:spPr/>
      <dgm:t>
        <a:bodyPr/>
        <a:lstStyle/>
        <a:p>
          <a:endParaRPr lang="es-ES"/>
        </a:p>
      </dgm:t>
    </dgm:pt>
    <dgm:pt modelId="{CE421A9A-1485-432F-B37B-AAF39417A451}" type="pres">
      <dgm:prSet presAssocID="{F487B0AD-E076-4438-B880-6F3C9B519FBE}" presName="linear" presStyleCnt="0">
        <dgm:presLayoutVars>
          <dgm:dir/>
          <dgm:resizeHandles val="exact"/>
        </dgm:presLayoutVars>
      </dgm:prSet>
      <dgm:spPr/>
    </dgm:pt>
    <dgm:pt modelId="{121910EE-E6B7-4B25-87AE-63A21172F7B8}" type="pres">
      <dgm:prSet presAssocID="{382516CC-EA8B-4D61-9E7D-CBA396694098}" presName="comp" presStyleCnt="0"/>
      <dgm:spPr/>
    </dgm:pt>
    <dgm:pt modelId="{5D897D61-6EE5-4710-A94B-C13917F7480D}" type="pres">
      <dgm:prSet presAssocID="{382516CC-EA8B-4D61-9E7D-CBA396694098}" presName="box" presStyleLbl="node1" presStyleIdx="0" presStyleCnt="4"/>
      <dgm:spPr/>
    </dgm:pt>
    <dgm:pt modelId="{5054E652-AC93-425D-8D5D-F8CD8EC0C57E}" type="pres">
      <dgm:prSet presAssocID="{382516CC-EA8B-4D61-9E7D-CBA396694098}"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2D0BE0AE-6842-48C0-A88D-48A94163B86A}" type="pres">
      <dgm:prSet presAssocID="{382516CC-EA8B-4D61-9E7D-CBA396694098}" presName="text" presStyleLbl="node1" presStyleIdx="0" presStyleCnt="4">
        <dgm:presLayoutVars>
          <dgm:bulletEnabled val="1"/>
        </dgm:presLayoutVars>
      </dgm:prSet>
      <dgm:spPr/>
    </dgm:pt>
    <dgm:pt modelId="{0990536F-4DDA-418A-B9DC-FC326F94D6A6}" type="pres">
      <dgm:prSet presAssocID="{47C7BDE9-8258-455A-B4CF-193AE5005A4D}" presName="spacer" presStyleCnt="0"/>
      <dgm:spPr/>
    </dgm:pt>
    <dgm:pt modelId="{91C79E6F-CD7F-4BCE-B845-9E77EE8DD4A1}" type="pres">
      <dgm:prSet presAssocID="{A82B9E8F-DE83-44B4-83DD-745CE55B9FF0}" presName="comp" presStyleCnt="0"/>
      <dgm:spPr/>
    </dgm:pt>
    <dgm:pt modelId="{5EB0E323-9EBD-4165-8FBC-A06B4FC36B3C}" type="pres">
      <dgm:prSet presAssocID="{A82B9E8F-DE83-44B4-83DD-745CE55B9FF0}" presName="box" presStyleLbl="node1" presStyleIdx="1" presStyleCnt="4"/>
      <dgm:spPr/>
    </dgm:pt>
    <dgm:pt modelId="{FBA09964-2868-4F78-8C40-440E52EB417D}" type="pres">
      <dgm:prSet presAssocID="{A82B9E8F-DE83-44B4-83DD-745CE55B9FF0}"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E2FF7050-C9C6-42FE-88A7-AD2E916089B9}" type="pres">
      <dgm:prSet presAssocID="{A82B9E8F-DE83-44B4-83DD-745CE55B9FF0}" presName="text" presStyleLbl="node1" presStyleIdx="1" presStyleCnt="4">
        <dgm:presLayoutVars>
          <dgm:bulletEnabled val="1"/>
        </dgm:presLayoutVars>
      </dgm:prSet>
      <dgm:spPr/>
    </dgm:pt>
    <dgm:pt modelId="{103FAEE4-3E28-4007-B682-0AFB085325D3}" type="pres">
      <dgm:prSet presAssocID="{7211AE7A-FFE3-41E1-B1DE-ECA97DB6D2FA}" presName="spacer" presStyleCnt="0"/>
      <dgm:spPr/>
    </dgm:pt>
    <dgm:pt modelId="{48FD621F-ADDF-4FF6-AE92-0562362D7AA4}" type="pres">
      <dgm:prSet presAssocID="{D80B754D-6FE6-40B7-B4CD-876B838C2A35}" presName="comp" presStyleCnt="0"/>
      <dgm:spPr/>
    </dgm:pt>
    <dgm:pt modelId="{25C1F6EE-1F57-4D56-AC56-D947836A3912}" type="pres">
      <dgm:prSet presAssocID="{D80B754D-6FE6-40B7-B4CD-876B838C2A35}" presName="box" presStyleLbl="node1" presStyleIdx="2" presStyleCnt="4"/>
      <dgm:spPr/>
    </dgm:pt>
    <dgm:pt modelId="{339897E1-4F72-490D-BB18-B33D6C9A006B}" type="pres">
      <dgm:prSet presAssocID="{D80B754D-6FE6-40B7-B4CD-876B838C2A35}"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dgm:spPr>
    </dgm:pt>
    <dgm:pt modelId="{B7476CE1-8C79-49AC-8200-DDAE40F8E58E}" type="pres">
      <dgm:prSet presAssocID="{D80B754D-6FE6-40B7-B4CD-876B838C2A35}" presName="text" presStyleLbl="node1" presStyleIdx="2" presStyleCnt="4">
        <dgm:presLayoutVars>
          <dgm:bulletEnabled val="1"/>
        </dgm:presLayoutVars>
      </dgm:prSet>
      <dgm:spPr/>
    </dgm:pt>
    <dgm:pt modelId="{5D2FF98B-742B-4AA9-AD25-FF7C33FBE7EB}" type="pres">
      <dgm:prSet presAssocID="{738D3CB2-6D67-4AC3-A026-C2A914A1658D}" presName="spacer" presStyleCnt="0"/>
      <dgm:spPr/>
    </dgm:pt>
    <dgm:pt modelId="{AF006146-5E27-43DB-AFD0-33CF1BBE9C0E}" type="pres">
      <dgm:prSet presAssocID="{08AF95BE-2D23-4CBA-90EC-7987BE1DAD3E}" presName="comp" presStyleCnt="0"/>
      <dgm:spPr/>
    </dgm:pt>
    <dgm:pt modelId="{1FB143D5-AF34-40E9-9539-F6B247833897}" type="pres">
      <dgm:prSet presAssocID="{08AF95BE-2D23-4CBA-90EC-7987BE1DAD3E}" presName="box" presStyleLbl="node1" presStyleIdx="3" presStyleCnt="4"/>
      <dgm:spPr/>
    </dgm:pt>
    <dgm:pt modelId="{DC42F4E7-6253-4617-9745-4BA8F53ABC21}" type="pres">
      <dgm:prSet presAssocID="{08AF95BE-2D23-4CBA-90EC-7987BE1DAD3E}"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2000" r="-22000"/>
          </a:stretch>
        </a:blipFill>
      </dgm:spPr>
    </dgm:pt>
    <dgm:pt modelId="{AEFAF6E3-B07D-4D9B-AB5F-ADFF91BCC234}" type="pres">
      <dgm:prSet presAssocID="{08AF95BE-2D23-4CBA-90EC-7987BE1DAD3E}" presName="text" presStyleLbl="node1" presStyleIdx="3" presStyleCnt="4">
        <dgm:presLayoutVars>
          <dgm:bulletEnabled val="1"/>
        </dgm:presLayoutVars>
      </dgm:prSet>
      <dgm:spPr/>
    </dgm:pt>
  </dgm:ptLst>
  <dgm:cxnLst>
    <dgm:cxn modelId="{F6575F01-F0A2-451E-8B45-7851553E3F57}" type="presOf" srcId="{507C5724-E5E7-4724-A643-94C0E974C17B}" destId="{B7476CE1-8C79-49AC-8200-DDAE40F8E58E}" srcOrd="1" destOrd="1" presId="urn:microsoft.com/office/officeart/2005/8/layout/vList4"/>
    <dgm:cxn modelId="{A73C6507-3387-4228-8CEE-A0F84CAEFBC1}" type="presOf" srcId="{08AF95BE-2D23-4CBA-90EC-7987BE1DAD3E}" destId="{1FB143D5-AF34-40E9-9539-F6B247833897}" srcOrd="0" destOrd="0" presId="urn:microsoft.com/office/officeart/2005/8/layout/vList4"/>
    <dgm:cxn modelId="{FED5BE09-8194-4159-8915-7F1081A34634}" srcId="{F487B0AD-E076-4438-B880-6F3C9B519FBE}" destId="{D80B754D-6FE6-40B7-B4CD-876B838C2A35}" srcOrd="2" destOrd="0" parTransId="{F0FC243D-D541-448C-87C0-5E6DF8B60E52}" sibTransId="{738D3CB2-6D67-4AC3-A026-C2A914A1658D}"/>
    <dgm:cxn modelId="{11E6F410-C578-478D-81F5-DA274981A886}" type="presOf" srcId="{08AF95BE-2D23-4CBA-90EC-7987BE1DAD3E}" destId="{AEFAF6E3-B07D-4D9B-AB5F-ADFF91BCC234}" srcOrd="1" destOrd="0" presId="urn:microsoft.com/office/officeart/2005/8/layout/vList4"/>
    <dgm:cxn modelId="{84F4D519-DE0C-4966-8B59-CEE60CC36F26}" type="presOf" srcId="{7147807B-B805-4922-A6D7-2333C64C9D98}" destId="{E2FF7050-C9C6-42FE-88A7-AD2E916089B9}" srcOrd="1" destOrd="2" presId="urn:microsoft.com/office/officeart/2005/8/layout/vList4"/>
    <dgm:cxn modelId="{009F941C-4785-4CDC-A1D2-BE4334DB0883}" type="presOf" srcId="{96C32773-E66E-4B96-809B-133530BEB244}" destId="{E2FF7050-C9C6-42FE-88A7-AD2E916089B9}" srcOrd="1" destOrd="3" presId="urn:microsoft.com/office/officeart/2005/8/layout/vList4"/>
    <dgm:cxn modelId="{91FFF330-30EB-4F15-B057-98256842E336}" srcId="{382516CC-EA8B-4D61-9E7D-CBA396694098}" destId="{05886B33-D550-4131-AD64-DB8116323837}" srcOrd="0" destOrd="0" parTransId="{37924D89-0DF1-4F1B-9968-55FF0C8D2769}" sibTransId="{379C335A-1CF5-4D40-9B8E-FE5F8B2EA28C}"/>
    <dgm:cxn modelId="{D7FFF831-CA8E-4BEB-8C15-546ECF4E75B2}" srcId="{F487B0AD-E076-4438-B880-6F3C9B519FBE}" destId="{382516CC-EA8B-4D61-9E7D-CBA396694098}" srcOrd="0" destOrd="0" parTransId="{2FF39A78-CC9F-4791-95F4-678D37FCD3F0}" sibTransId="{47C7BDE9-8258-455A-B4CF-193AE5005A4D}"/>
    <dgm:cxn modelId="{B7DC8839-0DBE-4AF9-8B60-72F5F51DA2EA}" type="presOf" srcId="{299D5EEC-7B69-43FA-B102-FC2A80356435}" destId="{B7476CE1-8C79-49AC-8200-DDAE40F8E58E}" srcOrd="1" destOrd="2" presId="urn:microsoft.com/office/officeart/2005/8/layout/vList4"/>
    <dgm:cxn modelId="{AB718762-185A-491E-A624-2F5E2A83965A}" type="presOf" srcId="{6336F0FD-D12D-4ABE-BD22-92B7202D6323}" destId="{5D897D61-6EE5-4710-A94B-C13917F7480D}" srcOrd="0" destOrd="3" presId="urn:microsoft.com/office/officeart/2005/8/layout/vList4"/>
    <dgm:cxn modelId="{7CC9FD63-59F7-48A1-8745-D62D52F08CE7}" type="presOf" srcId="{61CB5534-BF8E-4CCD-8ACB-14AFD7F9E1BD}" destId="{E2FF7050-C9C6-42FE-88A7-AD2E916089B9}" srcOrd="1" destOrd="1" presId="urn:microsoft.com/office/officeart/2005/8/layout/vList4"/>
    <dgm:cxn modelId="{F370EE65-ECD3-4231-BFB4-7B0452B31503}" srcId="{D80B754D-6FE6-40B7-B4CD-876B838C2A35}" destId="{299D5EEC-7B69-43FA-B102-FC2A80356435}" srcOrd="1" destOrd="0" parTransId="{180F45F3-D7FE-4EBC-9359-21CE7A1C5DAC}" sibTransId="{092C19DF-79B3-4689-9E15-C45608C40BF2}"/>
    <dgm:cxn modelId="{9AFBD668-0938-4C26-AF87-4651FB0A796B}" type="presOf" srcId="{A82B9E8F-DE83-44B4-83DD-745CE55B9FF0}" destId="{5EB0E323-9EBD-4165-8FBC-A06B4FC36B3C}" srcOrd="0" destOrd="0" presId="urn:microsoft.com/office/officeart/2005/8/layout/vList4"/>
    <dgm:cxn modelId="{531FE34F-AD11-4241-A566-3C02375BAF3F}" type="presOf" srcId="{299D5EEC-7B69-43FA-B102-FC2A80356435}" destId="{25C1F6EE-1F57-4D56-AC56-D947836A3912}" srcOrd="0" destOrd="2" presId="urn:microsoft.com/office/officeart/2005/8/layout/vList4"/>
    <dgm:cxn modelId="{9140AA70-23CF-4D18-8BA3-97AB8F460573}" type="presOf" srcId="{F487B0AD-E076-4438-B880-6F3C9B519FBE}" destId="{CE421A9A-1485-432F-B37B-AAF39417A451}" srcOrd="0" destOrd="0" presId="urn:microsoft.com/office/officeart/2005/8/layout/vList4"/>
    <dgm:cxn modelId="{F6017956-D689-4572-A763-7D8235002B83}" type="presOf" srcId="{96C32773-E66E-4B96-809B-133530BEB244}" destId="{5EB0E323-9EBD-4165-8FBC-A06B4FC36B3C}" srcOrd="0" destOrd="3" presId="urn:microsoft.com/office/officeart/2005/8/layout/vList4"/>
    <dgm:cxn modelId="{324C4E81-4DF1-4EA7-94B5-32D7FBEBFBC1}" srcId="{A82B9E8F-DE83-44B4-83DD-745CE55B9FF0}" destId="{96C32773-E66E-4B96-809B-133530BEB244}" srcOrd="2" destOrd="0" parTransId="{504F1408-B379-414C-AC28-110072A247E6}" sibTransId="{82609ED1-3141-4375-A232-0A6F1B3C4352}"/>
    <dgm:cxn modelId="{7331AF81-075A-45F7-AD8A-F84BCE692BB4}" type="presOf" srcId="{507C5724-E5E7-4724-A643-94C0E974C17B}" destId="{25C1F6EE-1F57-4D56-AC56-D947836A3912}" srcOrd="0" destOrd="1" presId="urn:microsoft.com/office/officeart/2005/8/layout/vList4"/>
    <dgm:cxn modelId="{AAE6B286-A2FA-441A-AE0F-637C0226ADD8}" srcId="{F487B0AD-E076-4438-B880-6F3C9B519FBE}" destId="{08AF95BE-2D23-4CBA-90EC-7987BE1DAD3E}" srcOrd="3" destOrd="0" parTransId="{E1C69C28-9715-4420-BF44-BF52525E66F7}" sibTransId="{13B64271-E75D-43A6-94CF-71010CDEC49E}"/>
    <dgm:cxn modelId="{179CF286-6789-470B-972D-0FE8FB3BB767}" srcId="{A82B9E8F-DE83-44B4-83DD-745CE55B9FF0}" destId="{61CB5534-BF8E-4CCD-8ACB-14AFD7F9E1BD}" srcOrd="0" destOrd="0" parTransId="{6F5AB02D-C1D9-43F8-9938-97BB258F7026}" sibTransId="{A8266ACE-2B7B-4A2F-9A16-649EE9BA4733}"/>
    <dgm:cxn modelId="{C5C90F8D-7B05-4B7B-B6A2-2839BC701422}" srcId="{382516CC-EA8B-4D61-9E7D-CBA396694098}" destId="{A7B032F3-A067-4E39-88D2-A0D2A8B6B6CA}" srcOrd="1" destOrd="0" parTransId="{16DC40E5-D9C7-4E64-8CE4-CAC18818CB8A}" sibTransId="{F1D52A1A-0CCB-4227-83B2-64A643E9BA67}"/>
    <dgm:cxn modelId="{6729388D-B040-4647-9E36-36EE9C57BD97}" srcId="{D80B754D-6FE6-40B7-B4CD-876B838C2A35}" destId="{507C5724-E5E7-4724-A643-94C0E974C17B}" srcOrd="0" destOrd="0" parTransId="{AC6CDA7B-8055-4812-B932-31B933D16FCB}" sibTransId="{A1A90252-34FB-429F-9FBA-297A3E293C45}"/>
    <dgm:cxn modelId="{057C918D-4D4D-4AFE-9C95-98137076AB5F}" type="presOf" srcId="{61CB5534-BF8E-4CCD-8ACB-14AFD7F9E1BD}" destId="{5EB0E323-9EBD-4165-8FBC-A06B4FC36B3C}" srcOrd="0" destOrd="1" presId="urn:microsoft.com/office/officeart/2005/8/layout/vList4"/>
    <dgm:cxn modelId="{68E3AB9E-5C87-4ABB-9EAB-6F16190C3D47}" type="presOf" srcId="{382516CC-EA8B-4D61-9E7D-CBA396694098}" destId="{2D0BE0AE-6842-48C0-A88D-48A94163B86A}" srcOrd="1" destOrd="0" presId="urn:microsoft.com/office/officeart/2005/8/layout/vList4"/>
    <dgm:cxn modelId="{86CC2AA0-6D54-4514-9507-BFC7160BA898}" type="presOf" srcId="{7147807B-B805-4922-A6D7-2333C64C9D98}" destId="{5EB0E323-9EBD-4165-8FBC-A06B4FC36B3C}" srcOrd="0" destOrd="2" presId="urn:microsoft.com/office/officeart/2005/8/layout/vList4"/>
    <dgm:cxn modelId="{6BFE96A6-AF3B-4AC9-8869-ED04E9EF5F7F}" srcId="{382516CC-EA8B-4D61-9E7D-CBA396694098}" destId="{6336F0FD-D12D-4ABE-BD22-92B7202D6323}" srcOrd="2" destOrd="0" parTransId="{63ABDB48-04A9-4184-9B02-A039F7BAD708}" sibTransId="{16BE081A-EA66-47EB-A4FF-219C245D0B55}"/>
    <dgm:cxn modelId="{1BDFA7B1-2BAD-4646-B158-AB76A1BE0A25}" type="presOf" srcId="{05886B33-D550-4131-AD64-DB8116323837}" destId="{5D897D61-6EE5-4710-A94B-C13917F7480D}" srcOrd="0" destOrd="1" presId="urn:microsoft.com/office/officeart/2005/8/layout/vList4"/>
    <dgm:cxn modelId="{BC53E6B1-E1D6-40C1-BE46-8831323E4789}" type="presOf" srcId="{A82B9E8F-DE83-44B4-83DD-745CE55B9FF0}" destId="{E2FF7050-C9C6-42FE-88A7-AD2E916089B9}" srcOrd="1" destOrd="0" presId="urn:microsoft.com/office/officeart/2005/8/layout/vList4"/>
    <dgm:cxn modelId="{CEBBB4B8-FA58-4280-B007-9F85A0E22EDA}" type="presOf" srcId="{D80B754D-6FE6-40B7-B4CD-876B838C2A35}" destId="{B7476CE1-8C79-49AC-8200-DDAE40F8E58E}" srcOrd="1" destOrd="0" presId="urn:microsoft.com/office/officeart/2005/8/layout/vList4"/>
    <dgm:cxn modelId="{C9E8DBBC-971A-4D0A-BBDB-1A627E0B9E34}" type="presOf" srcId="{382516CC-EA8B-4D61-9E7D-CBA396694098}" destId="{5D897D61-6EE5-4710-A94B-C13917F7480D}" srcOrd="0" destOrd="0" presId="urn:microsoft.com/office/officeart/2005/8/layout/vList4"/>
    <dgm:cxn modelId="{4C68B2C0-E4E9-4EBB-A19E-F9675F5402E4}" srcId="{F487B0AD-E076-4438-B880-6F3C9B519FBE}" destId="{A82B9E8F-DE83-44B4-83DD-745CE55B9FF0}" srcOrd="1" destOrd="0" parTransId="{75E8E179-008F-4D06-9F11-65702A079591}" sibTransId="{7211AE7A-FFE3-41E1-B1DE-ECA97DB6D2FA}"/>
    <dgm:cxn modelId="{9B3B1AC9-355D-4E81-906C-2E5F201C057A}" type="presOf" srcId="{D80B754D-6FE6-40B7-B4CD-876B838C2A35}" destId="{25C1F6EE-1F57-4D56-AC56-D947836A3912}" srcOrd="0" destOrd="0" presId="urn:microsoft.com/office/officeart/2005/8/layout/vList4"/>
    <dgm:cxn modelId="{099012CA-088F-42B8-94DD-60B72A937CF0}" type="presOf" srcId="{6336F0FD-D12D-4ABE-BD22-92B7202D6323}" destId="{2D0BE0AE-6842-48C0-A88D-48A94163B86A}" srcOrd="1" destOrd="3" presId="urn:microsoft.com/office/officeart/2005/8/layout/vList4"/>
    <dgm:cxn modelId="{FD35D5CE-FE42-4FCB-8273-02B9C03F6A4D}" srcId="{A82B9E8F-DE83-44B4-83DD-745CE55B9FF0}" destId="{7147807B-B805-4922-A6D7-2333C64C9D98}" srcOrd="1" destOrd="0" parTransId="{CB53F714-4447-4716-B8B8-B105AAF43A20}" sibTransId="{134ADF78-7550-424A-942B-D3957B4B5259}"/>
    <dgm:cxn modelId="{7D64D8DF-7F70-4A9F-87BA-9E431EBC1309}" type="presOf" srcId="{A7B032F3-A067-4E39-88D2-A0D2A8B6B6CA}" destId="{2D0BE0AE-6842-48C0-A88D-48A94163B86A}" srcOrd="1" destOrd="2" presId="urn:microsoft.com/office/officeart/2005/8/layout/vList4"/>
    <dgm:cxn modelId="{C94C36E1-E8C1-4D55-9A28-0BA740EE45E4}" type="presOf" srcId="{A7B032F3-A067-4E39-88D2-A0D2A8B6B6CA}" destId="{5D897D61-6EE5-4710-A94B-C13917F7480D}" srcOrd="0" destOrd="2" presId="urn:microsoft.com/office/officeart/2005/8/layout/vList4"/>
    <dgm:cxn modelId="{A6E45FE8-DEFB-455A-BF0D-59E7E097E27F}" type="presOf" srcId="{05886B33-D550-4131-AD64-DB8116323837}" destId="{2D0BE0AE-6842-48C0-A88D-48A94163B86A}" srcOrd="1" destOrd="1" presId="urn:microsoft.com/office/officeart/2005/8/layout/vList4"/>
    <dgm:cxn modelId="{A54D00E0-919B-43C1-8C68-EF85DD7373A7}" type="presParOf" srcId="{CE421A9A-1485-432F-B37B-AAF39417A451}" destId="{121910EE-E6B7-4B25-87AE-63A21172F7B8}" srcOrd="0" destOrd="0" presId="urn:microsoft.com/office/officeart/2005/8/layout/vList4"/>
    <dgm:cxn modelId="{02918190-144D-48FA-AE96-AC1E84E262F8}" type="presParOf" srcId="{121910EE-E6B7-4B25-87AE-63A21172F7B8}" destId="{5D897D61-6EE5-4710-A94B-C13917F7480D}" srcOrd="0" destOrd="0" presId="urn:microsoft.com/office/officeart/2005/8/layout/vList4"/>
    <dgm:cxn modelId="{578044E1-4F8C-4FE8-828B-66BA567855FC}" type="presParOf" srcId="{121910EE-E6B7-4B25-87AE-63A21172F7B8}" destId="{5054E652-AC93-425D-8D5D-F8CD8EC0C57E}" srcOrd="1" destOrd="0" presId="urn:microsoft.com/office/officeart/2005/8/layout/vList4"/>
    <dgm:cxn modelId="{8B3D757E-3BA1-41A4-A29D-9B9626D60A8F}" type="presParOf" srcId="{121910EE-E6B7-4B25-87AE-63A21172F7B8}" destId="{2D0BE0AE-6842-48C0-A88D-48A94163B86A}" srcOrd="2" destOrd="0" presId="urn:microsoft.com/office/officeart/2005/8/layout/vList4"/>
    <dgm:cxn modelId="{E0AFFB86-F3CB-4FED-B1E0-B6BF4B0171DA}" type="presParOf" srcId="{CE421A9A-1485-432F-B37B-AAF39417A451}" destId="{0990536F-4DDA-418A-B9DC-FC326F94D6A6}" srcOrd="1" destOrd="0" presId="urn:microsoft.com/office/officeart/2005/8/layout/vList4"/>
    <dgm:cxn modelId="{E9E935EA-369A-4687-8A4F-1633E9CBDB16}" type="presParOf" srcId="{CE421A9A-1485-432F-B37B-AAF39417A451}" destId="{91C79E6F-CD7F-4BCE-B845-9E77EE8DD4A1}" srcOrd="2" destOrd="0" presId="urn:microsoft.com/office/officeart/2005/8/layout/vList4"/>
    <dgm:cxn modelId="{B69CBFAE-1740-4AFE-BE5A-6F25679DA5DB}" type="presParOf" srcId="{91C79E6F-CD7F-4BCE-B845-9E77EE8DD4A1}" destId="{5EB0E323-9EBD-4165-8FBC-A06B4FC36B3C}" srcOrd="0" destOrd="0" presId="urn:microsoft.com/office/officeart/2005/8/layout/vList4"/>
    <dgm:cxn modelId="{7015BFAB-2EA6-471D-91FF-151F85B86448}" type="presParOf" srcId="{91C79E6F-CD7F-4BCE-B845-9E77EE8DD4A1}" destId="{FBA09964-2868-4F78-8C40-440E52EB417D}" srcOrd="1" destOrd="0" presId="urn:microsoft.com/office/officeart/2005/8/layout/vList4"/>
    <dgm:cxn modelId="{3F131D3E-5809-4936-9340-D02CFBE61A9D}" type="presParOf" srcId="{91C79E6F-CD7F-4BCE-B845-9E77EE8DD4A1}" destId="{E2FF7050-C9C6-42FE-88A7-AD2E916089B9}" srcOrd="2" destOrd="0" presId="urn:microsoft.com/office/officeart/2005/8/layout/vList4"/>
    <dgm:cxn modelId="{D0DC1D77-029D-412E-8B59-BC4B49E06C4E}" type="presParOf" srcId="{CE421A9A-1485-432F-B37B-AAF39417A451}" destId="{103FAEE4-3E28-4007-B682-0AFB085325D3}" srcOrd="3" destOrd="0" presId="urn:microsoft.com/office/officeart/2005/8/layout/vList4"/>
    <dgm:cxn modelId="{7D5469C4-5727-442B-B0FA-CBCDD8F6BFA9}" type="presParOf" srcId="{CE421A9A-1485-432F-B37B-AAF39417A451}" destId="{48FD621F-ADDF-4FF6-AE92-0562362D7AA4}" srcOrd="4" destOrd="0" presId="urn:microsoft.com/office/officeart/2005/8/layout/vList4"/>
    <dgm:cxn modelId="{F54FF866-0F99-4050-9894-D59A05BECE7D}" type="presParOf" srcId="{48FD621F-ADDF-4FF6-AE92-0562362D7AA4}" destId="{25C1F6EE-1F57-4D56-AC56-D947836A3912}" srcOrd="0" destOrd="0" presId="urn:microsoft.com/office/officeart/2005/8/layout/vList4"/>
    <dgm:cxn modelId="{65089088-3739-4805-8288-B3FCEDD2DCD5}" type="presParOf" srcId="{48FD621F-ADDF-4FF6-AE92-0562362D7AA4}" destId="{339897E1-4F72-490D-BB18-B33D6C9A006B}" srcOrd="1" destOrd="0" presId="urn:microsoft.com/office/officeart/2005/8/layout/vList4"/>
    <dgm:cxn modelId="{5A22D530-3452-47DC-B0EA-7A8A4EAB8D70}" type="presParOf" srcId="{48FD621F-ADDF-4FF6-AE92-0562362D7AA4}" destId="{B7476CE1-8C79-49AC-8200-DDAE40F8E58E}" srcOrd="2" destOrd="0" presId="urn:microsoft.com/office/officeart/2005/8/layout/vList4"/>
    <dgm:cxn modelId="{9EE1DB88-E702-43CD-80C6-442BF7DCF26E}" type="presParOf" srcId="{CE421A9A-1485-432F-B37B-AAF39417A451}" destId="{5D2FF98B-742B-4AA9-AD25-FF7C33FBE7EB}" srcOrd="5" destOrd="0" presId="urn:microsoft.com/office/officeart/2005/8/layout/vList4"/>
    <dgm:cxn modelId="{ACA4988B-5F39-42AC-A801-176090BF3432}" type="presParOf" srcId="{CE421A9A-1485-432F-B37B-AAF39417A451}" destId="{AF006146-5E27-43DB-AFD0-33CF1BBE9C0E}" srcOrd="6" destOrd="0" presId="urn:microsoft.com/office/officeart/2005/8/layout/vList4"/>
    <dgm:cxn modelId="{12450296-95A5-4D25-A5F1-AE34133C3185}" type="presParOf" srcId="{AF006146-5E27-43DB-AFD0-33CF1BBE9C0E}" destId="{1FB143D5-AF34-40E9-9539-F6B247833897}" srcOrd="0" destOrd="0" presId="urn:microsoft.com/office/officeart/2005/8/layout/vList4"/>
    <dgm:cxn modelId="{2B23CF47-8E66-4ECD-88BF-201012F38D34}" type="presParOf" srcId="{AF006146-5E27-43DB-AFD0-33CF1BBE9C0E}" destId="{DC42F4E7-6253-4617-9745-4BA8F53ABC21}" srcOrd="1" destOrd="0" presId="urn:microsoft.com/office/officeart/2005/8/layout/vList4"/>
    <dgm:cxn modelId="{FF34ECD2-51BA-470D-8B6E-89D794A3C8C7}" type="presParOf" srcId="{AF006146-5E27-43DB-AFD0-33CF1BBE9C0E}" destId="{AEFAF6E3-B07D-4D9B-AB5F-ADFF91BCC23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FCCECC-9C19-4366-BD29-C3EE4EAE4E7B}" type="doc">
      <dgm:prSet loTypeId="urn:microsoft.com/office/officeart/2005/8/layout/process1" loCatId="process" qsTypeId="urn:microsoft.com/office/officeart/2005/8/quickstyle/simple1" qsCatId="simple" csTypeId="urn:microsoft.com/office/officeart/2005/8/colors/colorful3" csCatId="colorful" phldr="1"/>
      <dgm:spPr/>
    </dgm:pt>
    <dgm:pt modelId="{B530DFBD-87C7-4A8A-A20B-64E9CFD3CDE0}">
      <dgm:prSet phldrT="[Texto]" custT="1"/>
      <dgm:spPr/>
      <dgm:t>
        <a:bodyPr/>
        <a:lstStyle/>
        <a:p>
          <a:r>
            <a:rPr lang="es-ES" sz="2000" dirty="0">
              <a:solidFill>
                <a:schemeClr val="tx1"/>
              </a:solidFill>
            </a:rPr>
            <a:t>Solicitar a las entidades por fiscalizar el árbol de problemas y el de objetivos de la MIR</a:t>
          </a:r>
        </a:p>
      </dgm:t>
    </dgm:pt>
    <dgm:pt modelId="{40491483-A2F0-45F2-BA51-F0872006295A}" type="parTrans" cxnId="{8DD7D7CE-093D-490D-9471-28BB8F510EF5}">
      <dgm:prSet/>
      <dgm:spPr/>
      <dgm:t>
        <a:bodyPr/>
        <a:lstStyle/>
        <a:p>
          <a:endParaRPr lang="es-ES"/>
        </a:p>
      </dgm:t>
    </dgm:pt>
    <dgm:pt modelId="{876E8699-15E6-46A9-9BB1-22014FCB99C5}" type="sibTrans" cxnId="{8DD7D7CE-093D-490D-9471-28BB8F510EF5}">
      <dgm:prSet/>
      <dgm:spPr/>
      <dgm:t>
        <a:bodyPr/>
        <a:lstStyle/>
        <a:p>
          <a:endParaRPr lang="es-ES"/>
        </a:p>
      </dgm:t>
    </dgm:pt>
    <dgm:pt modelId="{9674E8E5-4CD5-4242-B7A6-033D15C6F110}">
      <dgm:prSet phldrT="[Texto]" custT="1"/>
      <dgm:spPr/>
      <dgm:t>
        <a:bodyPr/>
        <a:lstStyle/>
        <a:p>
          <a:r>
            <a:rPr lang="es-ES" sz="2000" dirty="0">
              <a:solidFill>
                <a:schemeClr val="tx1"/>
              </a:solidFill>
            </a:rPr>
            <a:t>Identificar si los indicadores de dicha MIR son consistentes con los que quedaron registrados en el Portal Aplicativo de la SHCP (PASH) y en el PEF</a:t>
          </a:r>
        </a:p>
      </dgm:t>
    </dgm:pt>
    <dgm:pt modelId="{55959C5D-38BF-4F22-81EA-A753F1A1F441}" type="parTrans" cxnId="{07D204E1-0E19-4CEA-B722-6C12A1C19CFD}">
      <dgm:prSet/>
      <dgm:spPr/>
      <dgm:t>
        <a:bodyPr/>
        <a:lstStyle/>
        <a:p>
          <a:endParaRPr lang="es-ES"/>
        </a:p>
      </dgm:t>
    </dgm:pt>
    <dgm:pt modelId="{D9EF7913-9455-43AE-87E3-7A34957BD1FA}" type="sibTrans" cxnId="{07D204E1-0E19-4CEA-B722-6C12A1C19CFD}">
      <dgm:prSet/>
      <dgm:spPr/>
      <dgm:t>
        <a:bodyPr/>
        <a:lstStyle/>
        <a:p>
          <a:endParaRPr lang="es-ES"/>
        </a:p>
      </dgm:t>
    </dgm:pt>
    <dgm:pt modelId="{9A03645A-3583-4C6C-BA93-D8378316D5AA}">
      <dgm:prSet phldrT="[Texto]" custT="1"/>
      <dgm:spPr/>
      <dgm:t>
        <a:bodyPr/>
        <a:lstStyle/>
        <a:p>
          <a:r>
            <a:rPr lang="es-ES" sz="2000" dirty="0">
              <a:solidFill>
                <a:schemeClr val="tx1"/>
              </a:solidFill>
            </a:rPr>
            <a:t>Verificar la consistencia de los indicadores con los reportados en la Cuenta Pública</a:t>
          </a:r>
        </a:p>
      </dgm:t>
    </dgm:pt>
    <dgm:pt modelId="{A7D80059-C923-4394-A3EC-25885357842D}" type="parTrans" cxnId="{88E93DF7-0E27-4517-87E1-BA0F03DECF48}">
      <dgm:prSet/>
      <dgm:spPr/>
      <dgm:t>
        <a:bodyPr/>
        <a:lstStyle/>
        <a:p>
          <a:endParaRPr lang="es-ES"/>
        </a:p>
      </dgm:t>
    </dgm:pt>
    <dgm:pt modelId="{EA55C1D0-4A79-40A8-961E-352D45150F45}" type="sibTrans" cxnId="{88E93DF7-0E27-4517-87E1-BA0F03DECF48}">
      <dgm:prSet/>
      <dgm:spPr/>
      <dgm:t>
        <a:bodyPr/>
        <a:lstStyle/>
        <a:p>
          <a:endParaRPr lang="es-ES"/>
        </a:p>
      </dgm:t>
    </dgm:pt>
    <dgm:pt modelId="{97151321-FF49-4AB1-89C5-E934F252EB4F}" type="pres">
      <dgm:prSet presAssocID="{FEFCCECC-9C19-4366-BD29-C3EE4EAE4E7B}" presName="Name0" presStyleCnt="0">
        <dgm:presLayoutVars>
          <dgm:dir/>
          <dgm:resizeHandles val="exact"/>
        </dgm:presLayoutVars>
      </dgm:prSet>
      <dgm:spPr/>
    </dgm:pt>
    <dgm:pt modelId="{D133C42B-4712-40DC-8328-D106195628D0}" type="pres">
      <dgm:prSet presAssocID="{B530DFBD-87C7-4A8A-A20B-64E9CFD3CDE0}" presName="node" presStyleLbl="node1" presStyleIdx="0" presStyleCnt="3">
        <dgm:presLayoutVars>
          <dgm:bulletEnabled val="1"/>
        </dgm:presLayoutVars>
      </dgm:prSet>
      <dgm:spPr/>
    </dgm:pt>
    <dgm:pt modelId="{EB62421E-BC5A-4FC1-83D1-9E0955F1FE1F}" type="pres">
      <dgm:prSet presAssocID="{876E8699-15E6-46A9-9BB1-22014FCB99C5}" presName="sibTrans" presStyleLbl="sibTrans2D1" presStyleIdx="0" presStyleCnt="2"/>
      <dgm:spPr/>
    </dgm:pt>
    <dgm:pt modelId="{6C721DA3-5081-4C76-BE02-4D635DC7D732}" type="pres">
      <dgm:prSet presAssocID="{876E8699-15E6-46A9-9BB1-22014FCB99C5}" presName="connectorText" presStyleLbl="sibTrans2D1" presStyleIdx="0" presStyleCnt="2"/>
      <dgm:spPr/>
    </dgm:pt>
    <dgm:pt modelId="{F6600A56-E70C-4281-921D-81F88D82432E}" type="pres">
      <dgm:prSet presAssocID="{9674E8E5-4CD5-4242-B7A6-033D15C6F110}" presName="node" presStyleLbl="node1" presStyleIdx="1" presStyleCnt="3">
        <dgm:presLayoutVars>
          <dgm:bulletEnabled val="1"/>
        </dgm:presLayoutVars>
      </dgm:prSet>
      <dgm:spPr/>
    </dgm:pt>
    <dgm:pt modelId="{04646D3F-DEA8-4AEE-9637-3F0FD7DD010B}" type="pres">
      <dgm:prSet presAssocID="{D9EF7913-9455-43AE-87E3-7A34957BD1FA}" presName="sibTrans" presStyleLbl="sibTrans2D1" presStyleIdx="1" presStyleCnt="2"/>
      <dgm:spPr/>
    </dgm:pt>
    <dgm:pt modelId="{E5D4A4FA-7AF1-4F20-B689-7ED42012DF94}" type="pres">
      <dgm:prSet presAssocID="{D9EF7913-9455-43AE-87E3-7A34957BD1FA}" presName="connectorText" presStyleLbl="sibTrans2D1" presStyleIdx="1" presStyleCnt="2"/>
      <dgm:spPr/>
    </dgm:pt>
    <dgm:pt modelId="{69F3A32B-8A12-4D42-8EC5-40134EA0F829}" type="pres">
      <dgm:prSet presAssocID="{9A03645A-3583-4C6C-BA93-D8378316D5AA}" presName="node" presStyleLbl="node1" presStyleIdx="2" presStyleCnt="3">
        <dgm:presLayoutVars>
          <dgm:bulletEnabled val="1"/>
        </dgm:presLayoutVars>
      </dgm:prSet>
      <dgm:spPr/>
    </dgm:pt>
  </dgm:ptLst>
  <dgm:cxnLst>
    <dgm:cxn modelId="{5788F31A-297C-4B9C-BCBA-05785CA96499}" type="presOf" srcId="{9674E8E5-4CD5-4242-B7A6-033D15C6F110}" destId="{F6600A56-E70C-4281-921D-81F88D82432E}" srcOrd="0" destOrd="0" presId="urn:microsoft.com/office/officeart/2005/8/layout/process1"/>
    <dgm:cxn modelId="{7ED07C5D-8724-4A0D-8AC9-B88DB2E62373}" type="presOf" srcId="{876E8699-15E6-46A9-9BB1-22014FCB99C5}" destId="{6C721DA3-5081-4C76-BE02-4D635DC7D732}" srcOrd="1" destOrd="0" presId="urn:microsoft.com/office/officeart/2005/8/layout/process1"/>
    <dgm:cxn modelId="{F25E5B73-2B9E-44C6-82C9-964CE0511965}" type="presOf" srcId="{876E8699-15E6-46A9-9BB1-22014FCB99C5}" destId="{EB62421E-BC5A-4FC1-83D1-9E0955F1FE1F}" srcOrd="0" destOrd="0" presId="urn:microsoft.com/office/officeart/2005/8/layout/process1"/>
    <dgm:cxn modelId="{85C72396-FBA3-407E-AB44-96E87CBFEA92}" type="presOf" srcId="{D9EF7913-9455-43AE-87E3-7A34957BD1FA}" destId="{04646D3F-DEA8-4AEE-9637-3F0FD7DD010B}" srcOrd="0" destOrd="0" presId="urn:microsoft.com/office/officeart/2005/8/layout/process1"/>
    <dgm:cxn modelId="{9BB120C1-57DD-4815-9EF1-114E107343EC}" type="presOf" srcId="{9A03645A-3583-4C6C-BA93-D8378316D5AA}" destId="{69F3A32B-8A12-4D42-8EC5-40134EA0F829}" srcOrd="0" destOrd="0" presId="urn:microsoft.com/office/officeart/2005/8/layout/process1"/>
    <dgm:cxn modelId="{B097D9C1-FFC5-4A5C-889F-BB3D73CDCD5A}" type="presOf" srcId="{B530DFBD-87C7-4A8A-A20B-64E9CFD3CDE0}" destId="{D133C42B-4712-40DC-8328-D106195628D0}" srcOrd="0" destOrd="0" presId="urn:microsoft.com/office/officeart/2005/8/layout/process1"/>
    <dgm:cxn modelId="{8DD7D7CE-093D-490D-9471-28BB8F510EF5}" srcId="{FEFCCECC-9C19-4366-BD29-C3EE4EAE4E7B}" destId="{B530DFBD-87C7-4A8A-A20B-64E9CFD3CDE0}" srcOrd="0" destOrd="0" parTransId="{40491483-A2F0-45F2-BA51-F0872006295A}" sibTransId="{876E8699-15E6-46A9-9BB1-22014FCB99C5}"/>
    <dgm:cxn modelId="{07D204E1-0E19-4CEA-B722-6C12A1C19CFD}" srcId="{FEFCCECC-9C19-4366-BD29-C3EE4EAE4E7B}" destId="{9674E8E5-4CD5-4242-B7A6-033D15C6F110}" srcOrd="1" destOrd="0" parTransId="{55959C5D-38BF-4F22-81EA-A753F1A1F441}" sibTransId="{D9EF7913-9455-43AE-87E3-7A34957BD1FA}"/>
    <dgm:cxn modelId="{53801FE5-CADD-41FF-A06E-705C915EAEAF}" type="presOf" srcId="{FEFCCECC-9C19-4366-BD29-C3EE4EAE4E7B}" destId="{97151321-FF49-4AB1-89C5-E934F252EB4F}" srcOrd="0" destOrd="0" presId="urn:microsoft.com/office/officeart/2005/8/layout/process1"/>
    <dgm:cxn modelId="{241E12F0-0557-430A-9E41-6709C1D415A0}" type="presOf" srcId="{D9EF7913-9455-43AE-87E3-7A34957BD1FA}" destId="{E5D4A4FA-7AF1-4F20-B689-7ED42012DF94}" srcOrd="1" destOrd="0" presId="urn:microsoft.com/office/officeart/2005/8/layout/process1"/>
    <dgm:cxn modelId="{88E93DF7-0E27-4517-87E1-BA0F03DECF48}" srcId="{FEFCCECC-9C19-4366-BD29-C3EE4EAE4E7B}" destId="{9A03645A-3583-4C6C-BA93-D8378316D5AA}" srcOrd="2" destOrd="0" parTransId="{A7D80059-C923-4394-A3EC-25885357842D}" sibTransId="{EA55C1D0-4A79-40A8-961E-352D45150F45}"/>
    <dgm:cxn modelId="{C5F2FEE7-E27E-4403-9DDF-41C4DEDE2B9D}" type="presParOf" srcId="{97151321-FF49-4AB1-89C5-E934F252EB4F}" destId="{D133C42B-4712-40DC-8328-D106195628D0}" srcOrd="0" destOrd="0" presId="urn:microsoft.com/office/officeart/2005/8/layout/process1"/>
    <dgm:cxn modelId="{E5251382-4D29-4401-BF1A-7D879E383F2C}" type="presParOf" srcId="{97151321-FF49-4AB1-89C5-E934F252EB4F}" destId="{EB62421E-BC5A-4FC1-83D1-9E0955F1FE1F}" srcOrd="1" destOrd="0" presId="urn:microsoft.com/office/officeart/2005/8/layout/process1"/>
    <dgm:cxn modelId="{3ACF8E99-5419-47AA-A03C-E5BBC62E26FB}" type="presParOf" srcId="{EB62421E-BC5A-4FC1-83D1-9E0955F1FE1F}" destId="{6C721DA3-5081-4C76-BE02-4D635DC7D732}" srcOrd="0" destOrd="0" presId="urn:microsoft.com/office/officeart/2005/8/layout/process1"/>
    <dgm:cxn modelId="{5AB9EEB2-47C4-4C03-9CFE-F37AB6869804}" type="presParOf" srcId="{97151321-FF49-4AB1-89C5-E934F252EB4F}" destId="{F6600A56-E70C-4281-921D-81F88D82432E}" srcOrd="2" destOrd="0" presId="urn:microsoft.com/office/officeart/2005/8/layout/process1"/>
    <dgm:cxn modelId="{B040C89F-1827-447D-B969-B65B0C375D99}" type="presParOf" srcId="{97151321-FF49-4AB1-89C5-E934F252EB4F}" destId="{04646D3F-DEA8-4AEE-9637-3F0FD7DD010B}" srcOrd="3" destOrd="0" presId="urn:microsoft.com/office/officeart/2005/8/layout/process1"/>
    <dgm:cxn modelId="{83FD525C-0296-4FB2-8474-4C0C56BD94C8}" type="presParOf" srcId="{04646D3F-DEA8-4AEE-9637-3F0FD7DD010B}" destId="{E5D4A4FA-7AF1-4F20-B689-7ED42012DF94}" srcOrd="0" destOrd="0" presId="urn:microsoft.com/office/officeart/2005/8/layout/process1"/>
    <dgm:cxn modelId="{23141364-FB67-4514-9C83-33BF8962B5F8}" type="presParOf" srcId="{97151321-FF49-4AB1-89C5-E934F252EB4F}" destId="{69F3A32B-8A12-4D42-8EC5-40134EA0F82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E3D712-0436-4E49-AF1C-99537F5228A0}"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s-ES"/>
        </a:p>
      </dgm:t>
    </dgm:pt>
    <dgm:pt modelId="{7E6EE3E7-7138-4EF5-B531-A34858CF6862}">
      <dgm:prSet phldrT="[Texto]" custT="1"/>
      <dgm:spPr/>
      <dgm:t>
        <a:bodyPr/>
        <a:lstStyle/>
        <a:p>
          <a:r>
            <a:rPr lang="es-ES" sz="2000" dirty="0">
              <a:solidFill>
                <a:schemeClr val="tx1"/>
              </a:solidFill>
            </a:rPr>
            <a:t>Identificar</a:t>
          </a:r>
        </a:p>
      </dgm:t>
    </dgm:pt>
    <dgm:pt modelId="{9831209D-B31F-44E8-A872-30794877DC41}" type="parTrans" cxnId="{BEB2CF2E-BF9F-4057-8F15-91F8DFD22B60}">
      <dgm:prSet/>
      <dgm:spPr/>
      <dgm:t>
        <a:bodyPr/>
        <a:lstStyle/>
        <a:p>
          <a:endParaRPr lang="es-ES"/>
        </a:p>
      </dgm:t>
    </dgm:pt>
    <dgm:pt modelId="{4E21CCDA-C4FC-4EE3-AA2F-AA1CE9BB35DE}" type="sibTrans" cxnId="{BEB2CF2E-BF9F-4057-8F15-91F8DFD22B60}">
      <dgm:prSet/>
      <dgm:spPr/>
      <dgm:t>
        <a:bodyPr/>
        <a:lstStyle/>
        <a:p>
          <a:endParaRPr lang="es-ES"/>
        </a:p>
      </dgm:t>
    </dgm:pt>
    <dgm:pt modelId="{0F85F931-022F-4E4A-8135-D54C0D82ADE7}">
      <dgm:prSet phldrT="[Texto]" custT="1"/>
      <dgm:spPr/>
      <dgm:t>
        <a:bodyPr/>
        <a:lstStyle/>
        <a:p>
          <a:pPr algn="just"/>
          <a:r>
            <a:rPr lang="es-ES" sz="1600" dirty="0"/>
            <a:t>Conceptos básicos de los procesos</a:t>
          </a:r>
        </a:p>
      </dgm:t>
    </dgm:pt>
    <dgm:pt modelId="{405B5E0E-367E-454F-A62D-3DF00F3EA805}" type="parTrans" cxnId="{B4688971-B6C9-4876-B423-DCACE7F72B85}">
      <dgm:prSet/>
      <dgm:spPr/>
      <dgm:t>
        <a:bodyPr/>
        <a:lstStyle/>
        <a:p>
          <a:endParaRPr lang="es-ES"/>
        </a:p>
      </dgm:t>
    </dgm:pt>
    <dgm:pt modelId="{FC2757AC-7617-47AD-930F-6B8727ABED25}" type="sibTrans" cxnId="{B4688971-B6C9-4876-B423-DCACE7F72B85}">
      <dgm:prSet/>
      <dgm:spPr/>
      <dgm:t>
        <a:bodyPr/>
        <a:lstStyle/>
        <a:p>
          <a:endParaRPr lang="es-ES"/>
        </a:p>
      </dgm:t>
    </dgm:pt>
    <dgm:pt modelId="{194DAB77-6CC2-4FAB-9510-7093006902D8}">
      <dgm:prSet phldrT="[Texto]" custT="1"/>
      <dgm:spPr/>
      <dgm:t>
        <a:bodyPr/>
        <a:lstStyle/>
        <a:p>
          <a:r>
            <a:rPr lang="es-ES" sz="2000" dirty="0">
              <a:solidFill>
                <a:schemeClr val="tx1"/>
              </a:solidFill>
            </a:rPr>
            <a:t>Ordenar</a:t>
          </a:r>
        </a:p>
      </dgm:t>
    </dgm:pt>
    <dgm:pt modelId="{57F04722-9A0A-4EB5-B94F-522347D384D6}" type="parTrans" cxnId="{B5D9B9D8-BBBA-48CF-8CBC-AC6156FEB5DE}">
      <dgm:prSet/>
      <dgm:spPr/>
      <dgm:t>
        <a:bodyPr/>
        <a:lstStyle/>
        <a:p>
          <a:endParaRPr lang="es-ES"/>
        </a:p>
      </dgm:t>
    </dgm:pt>
    <dgm:pt modelId="{870C4A56-BA80-465B-B9C7-6B8EEA0F80C7}" type="sibTrans" cxnId="{B5D9B9D8-BBBA-48CF-8CBC-AC6156FEB5DE}">
      <dgm:prSet/>
      <dgm:spPr/>
      <dgm:t>
        <a:bodyPr/>
        <a:lstStyle/>
        <a:p>
          <a:endParaRPr lang="es-ES"/>
        </a:p>
      </dgm:t>
    </dgm:pt>
    <dgm:pt modelId="{9ABE11E8-6429-458E-9D60-BE2444FDFA1F}">
      <dgm:prSet phldrT="[Texto]" custT="1"/>
      <dgm:spPr/>
      <dgm:t>
        <a:bodyPr/>
        <a:lstStyle/>
        <a:p>
          <a:r>
            <a:rPr lang="es-ES" sz="1600" dirty="0"/>
            <a:t>Y esquematizar los conceptos para visualizar la interrelación entre ellos para su análisis</a:t>
          </a:r>
        </a:p>
      </dgm:t>
    </dgm:pt>
    <dgm:pt modelId="{3CDD4564-3201-4EA5-9A7F-6A2EBA362E9A}" type="parTrans" cxnId="{6F864A40-7B2B-4EEB-816B-BA6805B66ABD}">
      <dgm:prSet/>
      <dgm:spPr/>
      <dgm:t>
        <a:bodyPr/>
        <a:lstStyle/>
        <a:p>
          <a:endParaRPr lang="es-ES"/>
        </a:p>
      </dgm:t>
    </dgm:pt>
    <dgm:pt modelId="{77BD21AA-EB1F-4100-8D5E-3147DCD67ECF}" type="sibTrans" cxnId="{6F864A40-7B2B-4EEB-816B-BA6805B66ABD}">
      <dgm:prSet/>
      <dgm:spPr/>
      <dgm:t>
        <a:bodyPr/>
        <a:lstStyle/>
        <a:p>
          <a:endParaRPr lang="es-ES"/>
        </a:p>
      </dgm:t>
    </dgm:pt>
    <dgm:pt modelId="{A4B1C85B-11C8-4D56-833C-F7A24FF419BA}">
      <dgm:prSet phldrT="[Texto]" custT="1"/>
      <dgm:spPr/>
      <dgm:t>
        <a:bodyPr/>
        <a:lstStyle/>
        <a:p>
          <a:r>
            <a:rPr lang="es-ES" sz="2000" dirty="0">
              <a:solidFill>
                <a:schemeClr val="tx1"/>
              </a:solidFill>
            </a:rPr>
            <a:t>Explicar</a:t>
          </a:r>
        </a:p>
      </dgm:t>
    </dgm:pt>
    <dgm:pt modelId="{AE2FA191-64AD-408F-B43D-4C9049F9FA14}" type="parTrans" cxnId="{2AB1D48F-6832-462F-95F1-C0C5DD258FA2}">
      <dgm:prSet/>
      <dgm:spPr/>
      <dgm:t>
        <a:bodyPr/>
        <a:lstStyle/>
        <a:p>
          <a:endParaRPr lang="es-ES"/>
        </a:p>
      </dgm:t>
    </dgm:pt>
    <dgm:pt modelId="{4CF62D41-DAE4-4E11-8E77-0E962F88F77E}" type="sibTrans" cxnId="{2AB1D48F-6832-462F-95F1-C0C5DD258FA2}">
      <dgm:prSet/>
      <dgm:spPr/>
      <dgm:t>
        <a:bodyPr/>
        <a:lstStyle/>
        <a:p>
          <a:endParaRPr lang="es-ES"/>
        </a:p>
      </dgm:t>
    </dgm:pt>
    <dgm:pt modelId="{E3540EA3-C86B-45F0-A72C-62BD0F2D65B7}">
      <dgm:prSet phldrT="[Texto]" custT="1"/>
      <dgm:spPr/>
      <dgm:t>
        <a:bodyPr/>
        <a:lstStyle/>
        <a:p>
          <a:r>
            <a:rPr lang="es-ES" sz="1600" dirty="0"/>
            <a:t>Significado de los conceptos en el contexto de la política pública y de la entidad</a:t>
          </a:r>
        </a:p>
      </dgm:t>
    </dgm:pt>
    <dgm:pt modelId="{637B7EF3-816D-4B21-9862-AD081B8EDEE0}" type="parTrans" cxnId="{9CD63574-54B8-458D-8AD1-BE0AF59AAE35}">
      <dgm:prSet/>
      <dgm:spPr/>
      <dgm:t>
        <a:bodyPr/>
        <a:lstStyle/>
        <a:p>
          <a:endParaRPr lang="es-ES"/>
        </a:p>
      </dgm:t>
    </dgm:pt>
    <dgm:pt modelId="{46AFA8D9-D0A1-4467-BB6A-6B45B62E31ED}" type="sibTrans" cxnId="{9CD63574-54B8-458D-8AD1-BE0AF59AAE35}">
      <dgm:prSet/>
      <dgm:spPr/>
      <dgm:t>
        <a:bodyPr/>
        <a:lstStyle/>
        <a:p>
          <a:endParaRPr lang="es-ES"/>
        </a:p>
      </dgm:t>
    </dgm:pt>
    <dgm:pt modelId="{A8AEB1E0-B058-4C19-91AF-2CDAFE97A269}" type="pres">
      <dgm:prSet presAssocID="{E2E3D712-0436-4E49-AF1C-99537F5228A0}" presName="Name0" presStyleCnt="0">
        <dgm:presLayoutVars>
          <dgm:chMax/>
          <dgm:chPref/>
          <dgm:dir/>
          <dgm:animLvl val="lvl"/>
        </dgm:presLayoutVars>
      </dgm:prSet>
      <dgm:spPr/>
    </dgm:pt>
    <dgm:pt modelId="{1564BA87-400A-4A14-B7B5-0E10CDB676ED}" type="pres">
      <dgm:prSet presAssocID="{7E6EE3E7-7138-4EF5-B531-A34858CF6862}" presName="composite" presStyleCnt="0"/>
      <dgm:spPr/>
    </dgm:pt>
    <dgm:pt modelId="{7A75E175-4236-47C5-B5D2-0931040FD889}" type="pres">
      <dgm:prSet presAssocID="{7E6EE3E7-7138-4EF5-B531-A34858CF6862}" presName="Parent1" presStyleLbl="node1" presStyleIdx="0" presStyleCnt="6">
        <dgm:presLayoutVars>
          <dgm:chMax val="1"/>
          <dgm:chPref val="1"/>
          <dgm:bulletEnabled val="1"/>
        </dgm:presLayoutVars>
      </dgm:prSet>
      <dgm:spPr/>
    </dgm:pt>
    <dgm:pt modelId="{78C6F4C9-940E-452F-8FA5-71BCC8CC3D43}" type="pres">
      <dgm:prSet presAssocID="{7E6EE3E7-7138-4EF5-B531-A34858CF6862}" presName="Childtext1" presStyleLbl="revTx" presStyleIdx="0" presStyleCnt="3">
        <dgm:presLayoutVars>
          <dgm:chMax val="0"/>
          <dgm:chPref val="0"/>
          <dgm:bulletEnabled val="1"/>
        </dgm:presLayoutVars>
      </dgm:prSet>
      <dgm:spPr/>
    </dgm:pt>
    <dgm:pt modelId="{3F8CAE6B-14C7-4B89-8AA8-181C3EC55CE1}" type="pres">
      <dgm:prSet presAssocID="{7E6EE3E7-7138-4EF5-B531-A34858CF6862}" presName="BalanceSpacing" presStyleCnt="0"/>
      <dgm:spPr/>
    </dgm:pt>
    <dgm:pt modelId="{1938C7E8-377B-4546-9E01-69AD5CCC50E3}" type="pres">
      <dgm:prSet presAssocID="{7E6EE3E7-7138-4EF5-B531-A34858CF6862}" presName="BalanceSpacing1" presStyleCnt="0"/>
      <dgm:spPr/>
    </dgm:pt>
    <dgm:pt modelId="{76D3B803-5CB7-4942-A247-704640577C77}" type="pres">
      <dgm:prSet presAssocID="{4E21CCDA-C4FC-4EE3-AA2F-AA1CE9BB35DE}" presName="Accent1Text" presStyleLbl="node1" presStyleIdx="1" presStyleCnt="6"/>
      <dgm:spPr/>
    </dgm:pt>
    <dgm:pt modelId="{B03146D3-948E-4A04-A56F-8B442F6E47AF}" type="pres">
      <dgm:prSet presAssocID="{4E21CCDA-C4FC-4EE3-AA2F-AA1CE9BB35DE}" presName="spaceBetweenRectangles" presStyleCnt="0"/>
      <dgm:spPr/>
    </dgm:pt>
    <dgm:pt modelId="{A9BEB6EE-E63D-4907-BB81-1B34926DF21D}" type="pres">
      <dgm:prSet presAssocID="{194DAB77-6CC2-4FAB-9510-7093006902D8}" presName="composite" presStyleCnt="0"/>
      <dgm:spPr/>
    </dgm:pt>
    <dgm:pt modelId="{F955B66A-BCFD-4932-84F3-E45CBB69B211}" type="pres">
      <dgm:prSet presAssocID="{194DAB77-6CC2-4FAB-9510-7093006902D8}" presName="Parent1" presStyleLbl="node1" presStyleIdx="2" presStyleCnt="6">
        <dgm:presLayoutVars>
          <dgm:chMax val="1"/>
          <dgm:chPref val="1"/>
          <dgm:bulletEnabled val="1"/>
        </dgm:presLayoutVars>
      </dgm:prSet>
      <dgm:spPr/>
    </dgm:pt>
    <dgm:pt modelId="{6075D034-31F4-4DA5-94D5-21D72681F416}" type="pres">
      <dgm:prSet presAssocID="{194DAB77-6CC2-4FAB-9510-7093006902D8}" presName="Childtext1" presStyleLbl="revTx" presStyleIdx="1" presStyleCnt="3" custScaleX="155522" custLinFactNeighborX="-26921" custLinFactNeighborY="-439">
        <dgm:presLayoutVars>
          <dgm:chMax val="0"/>
          <dgm:chPref val="0"/>
          <dgm:bulletEnabled val="1"/>
        </dgm:presLayoutVars>
      </dgm:prSet>
      <dgm:spPr/>
    </dgm:pt>
    <dgm:pt modelId="{B957F542-255A-40A9-ACBB-B2136F1FE120}" type="pres">
      <dgm:prSet presAssocID="{194DAB77-6CC2-4FAB-9510-7093006902D8}" presName="BalanceSpacing" presStyleCnt="0"/>
      <dgm:spPr/>
    </dgm:pt>
    <dgm:pt modelId="{DECF7D66-2677-4A29-95C9-8C50F837268D}" type="pres">
      <dgm:prSet presAssocID="{194DAB77-6CC2-4FAB-9510-7093006902D8}" presName="BalanceSpacing1" presStyleCnt="0"/>
      <dgm:spPr/>
    </dgm:pt>
    <dgm:pt modelId="{F432058C-DE43-40BB-B538-0C7545EE9FD8}" type="pres">
      <dgm:prSet presAssocID="{870C4A56-BA80-465B-B9C7-6B8EEA0F80C7}" presName="Accent1Text" presStyleLbl="node1" presStyleIdx="3" presStyleCnt="6"/>
      <dgm:spPr/>
    </dgm:pt>
    <dgm:pt modelId="{84DDAC4F-C56B-4D91-884B-FCEBD0036957}" type="pres">
      <dgm:prSet presAssocID="{870C4A56-BA80-465B-B9C7-6B8EEA0F80C7}" presName="spaceBetweenRectangles" presStyleCnt="0"/>
      <dgm:spPr/>
    </dgm:pt>
    <dgm:pt modelId="{E62A51CE-7E7A-4414-9C42-A1EC3A8216FD}" type="pres">
      <dgm:prSet presAssocID="{A4B1C85B-11C8-4D56-833C-F7A24FF419BA}" presName="composite" presStyleCnt="0"/>
      <dgm:spPr/>
    </dgm:pt>
    <dgm:pt modelId="{AB113D08-F5DF-4090-9962-EE19D31B3EBD}" type="pres">
      <dgm:prSet presAssocID="{A4B1C85B-11C8-4D56-833C-F7A24FF419BA}" presName="Parent1" presStyleLbl="node1" presStyleIdx="4" presStyleCnt="6">
        <dgm:presLayoutVars>
          <dgm:chMax val="1"/>
          <dgm:chPref val="1"/>
          <dgm:bulletEnabled val="1"/>
        </dgm:presLayoutVars>
      </dgm:prSet>
      <dgm:spPr/>
    </dgm:pt>
    <dgm:pt modelId="{4377A7B4-E44C-4318-AED0-C8B2B430A8A0}" type="pres">
      <dgm:prSet presAssocID="{A4B1C85B-11C8-4D56-833C-F7A24FF419BA}" presName="Childtext1" presStyleLbl="revTx" presStyleIdx="2" presStyleCnt="3" custScaleX="163031" custLinFactNeighborX="44130" custLinFactNeighborY="4945">
        <dgm:presLayoutVars>
          <dgm:chMax val="0"/>
          <dgm:chPref val="0"/>
          <dgm:bulletEnabled val="1"/>
        </dgm:presLayoutVars>
      </dgm:prSet>
      <dgm:spPr/>
    </dgm:pt>
    <dgm:pt modelId="{CBC6854A-605F-44BB-862D-589BB18A235B}" type="pres">
      <dgm:prSet presAssocID="{A4B1C85B-11C8-4D56-833C-F7A24FF419BA}" presName="BalanceSpacing" presStyleCnt="0"/>
      <dgm:spPr/>
    </dgm:pt>
    <dgm:pt modelId="{2B6E27FE-EDF9-4302-BE74-E0777C91F2D2}" type="pres">
      <dgm:prSet presAssocID="{A4B1C85B-11C8-4D56-833C-F7A24FF419BA}" presName="BalanceSpacing1" presStyleCnt="0"/>
      <dgm:spPr/>
    </dgm:pt>
    <dgm:pt modelId="{ED449FF1-9D04-4105-A0D0-713F17F243E8}" type="pres">
      <dgm:prSet presAssocID="{4CF62D41-DAE4-4E11-8E77-0E962F88F77E}" presName="Accent1Text" presStyleLbl="node1" presStyleIdx="5" presStyleCnt="6"/>
      <dgm:spPr/>
    </dgm:pt>
  </dgm:ptLst>
  <dgm:cxnLst>
    <dgm:cxn modelId="{BEB2CF2E-BF9F-4057-8F15-91F8DFD22B60}" srcId="{E2E3D712-0436-4E49-AF1C-99537F5228A0}" destId="{7E6EE3E7-7138-4EF5-B531-A34858CF6862}" srcOrd="0" destOrd="0" parTransId="{9831209D-B31F-44E8-A872-30794877DC41}" sibTransId="{4E21CCDA-C4FC-4EE3-AA2F-AA1CE9BB35DE}"/>
    <dgm:cxn modelId="{B99A0F3B-8AD7-45A3-A2D0-BDF704692C7B}" type="presOf" srcId="{7E6EE3E7-7138-4EF5-B531-A34858CF6862}" destId="{7A75E175-4236-47C5-B5D2-0931040FD889}" srcOrd="0" destOrd="0" presId="urn:microsoft.com/office/officeart/2008/layout/AlternatingHexagons"/>
    <dgm:cxn modelId="{EBC27B3C-FFC6-4A49-8569-B578EFD85BEB}" type="presOf" srcId="{4E21CCDA-C4FC-4EE3-AA2F-AA1CE9BB35DE}" destId="{76D3B803-5CB7-4942-A247-704640577C77}" srcOrd="0" destOrd="0" presId="urn:microsoft.com/office/officeart/2008/layout/AlternatingHexagons"/>
    <dgm:cxn modelId="{6F864A40-7B2B-4EEB-816B-BA6805B66ABD}" srcId="{194DAB77-6CC2-4FAB-9510-7093006902D8}" destId="{9ABE11E8-6429-458E-9D60-BE2444FDFA1F}" srcOrd="0" destOrd="0" parTransId="{3CDD4564-3201-4EA5-9A7F-6A2EBA362E9A}" sibTransId="{77BD21AA-EB1F-4100-8D5E-3147DCD67ECF}"/>
    <dgm:cxn modelId="{DFED6762-7C6E-4C5D-888A-E298C6BE314E}" type="presOf" srcId="{E3540EA3-C86B-45F0-A72C-62BD0F2D65B7}" destId="{4377A7B4-E44C-4318-AED0-C8B2B430A8A0}" srcOrd="0" destOrd="0" presId="urn:microsoft.com/office/officeart/2008/layout/AlternatingHexagons"/>
    <dgm:cxn modelId="{C0A23D6D-FCBA-4435-9FE2-76D9D8ACD574}" type="presOf" srcId="{4CF62D41-DAE4-4E11-8E77-0E962F88F77E}" destId="{ED449FF1-9D04-4105-A0D0-713F17F243E8}" srcOrd="0" destOrd="0" presId="urn:microsoft.com/office/officeart/2008/layout/AlternatingHexagons"/>
    <dgm:cxn modelId="{B4688971-B6C9-4876-B423-DCACE7F72B85}" srcId="{7E6EE3E7-7138-4EF5-B531-A34858CF6862}" destId="{0F85F931-022F-4E4A-8135-D54C0D82ADE7}" srcOrd="0" destOrd="0" parTransId="{405B5E0E-367E-454F-A62D-3DF00F3EA805}" sibTransId="{FC2757AC-7617-47AD-930F-6B8727ABED25}"/>
    <dgm:cxn modelId="{9CD63574-54B8-458D-8AD1-BE0AF59AAE35}" srcId="{A4B1C85B-11C8-4D56-833C-F7A24FF419BA}" destId="{E3540EA3-C86B-45F0-A72C-62BD0F2D65B7}" srcOrd="0" destOrd="0" parTransId="{637B7EF3-816D-4B21-9862-AD081B8EDEE0}" sibTransId="{46AFA8D9-D0A1-4467-BB6A-6B45B62E31ED}"/>
    <dgm:cxn modelId="{A9BC417B-F4C1-474D-BA30-26EBEB3EB34C}" type="presOf" srcId="{0F85F931-022F-4E4A-8135-D54C0D82ADE7}" destId="{78C6F4C9-940E-452F-8FA5-71BCC8CC3D43}" srcOrd="0" destOrd="0" presId="urn:microsoft.com/office/officeart/2008/layout/AlternatingHexagons"/>
    <dgm:cxn modelId="{2AB1D48F-6832-462F-95F1-C0C5DD258FA2}" srcId="{E2E3D712-0436-4E49-AF1C-99537F5228A0}" destId="{A4B1C85B-11C8-4D56-833C-F7A24FF419BA}" srcOrd="2" destOrd="0" parTransId="{AE2FA191-64AD-408F-B43D-4C9049F9FA14}" sibTransId="{4CF62D41-DAE4-4E11-8E77-0E962F88F77E}"/>
    <dgm:cxn modelId="{99CB97AE-10F7-4835-AF42-5B35F67BB2BC}" type="presOf" srcId="{9ABE11E8-6429-458E-9D60-BE2444FDFA1F}" destId="{6075D034-31F4-4DA5-94D5-21D72681F416}" srcOrd="0" destOrd="0" presId="urn:microsoft.com/office/officeart/2008/layout/AlternatingHexagons"/>
    <dgm:cxn modelId="{4C2125BC-3B5A-4801-A88E-567E68890BCC}" type="presOf" srcId="{A4B1C85B-11C8-4D56-833C-F7A24FF419BA}" destId="{AB113D08-F5DF-4090-9962-EE19D31B3EBD}" srcOrd="0" destOrd="0" presId="urn:microsoft.com/office/officeart/2008/layout/AlternatingHexagons"/>
    <dgm:cxn modelId="{559F9BC4-774A-4528-B8CD-4196922091A0}" type="presOf" srcId="{194DAB77-6CC2-4FAB-9510-7093006902D8}" destId="{F955B66A-BCFD-4932-84F3-E45CBB69B211}" srcOrd="0" destOrd="0" presId="urn:microsoft.com/office/officeart/2008/layout/AlternatingHexagons"/>
    <dgm:cxn modelId="{B5D9B9D8-BBBA-48CF-8CBC-AC6156FEB5DE}" srcId="{E2E3D712-0436-4E49-AF1C-99537F5228A0}" destId="{194DAB77-6CC2-4FAB-9510-7093006902D8}" srcOrd="1" destOrd="0" parTransId="{57F04722-9A0A-4EB5-B94F-522347D384D6}" sibTransId="{870C4A56-BA80-465B-B9C7-6B8EEA0F80C7}"/>
    <dgm:cxn modelId="{054AEBDC-62CE-4EAE-9AD4-3D3715728DC6}" type="presOf" srcId="{E2E3D712-0436-4E49-AF1C-99537F5228A0}" destId="{A8AEB1E0-B058-4C19-91AF-2CDAFE97A269}" srcOrd="0" destOrd="0" presId="urn:microsoft.com/office/officeart/2008/layout/AlternatingHexagons"/>
    <dgm:cxn modelId="{076809FE-9D50-41CB-B31C-AEB36B7AAD11}" type="presOf" srcId="{870C4A56-BA80-465B-B9C7-6B8EEA0F80C7}" destId="{F432058C-DE43-40BB-B538-0C7545EE9FD8}" srcOrd="0" destOrd="0" presId="urn:microsoft.com/office/officeart/2008/layout/AlternatingHexagons"/>
    <dgm:cxn modelId="{05F60BB2-6B69-4641-8A31-F13C0CA80E68}" type="presParOf" srcId="{A8AEB1E0-B058-4C19-91AF-2CDAFE97A269}" destId="{1564BA87-400A-4A14-B7B5-0E10CDB676ED}" srcOrd="0" destOrd="0" presId="urn:microsoft.com/office/officeart/2008/layout/AlternatingHexagons"/>
    <dgm:cxn modelId="{39650CA3-7500-4476-8E9D-1D1494986AD1}" type="presParOf" srcId="{1564BA87-400A-4A14-B7B5-0E10CDB676ED}" destId="{7A75E175-4236-47C5-B5D2-0931040FD889}" srcOrd="0" destOrd="0" presId="urn:microsoft.com/office/officeart/2008/layout/AlternatingHexagons"/>
    <dgm:cxn modelId="{0BE894CF-C2BD-4299-908A-10AD8841AFED}" type="presParOf" srcId="{1564BA87-400A-4A14-B7B5-0E10CDB676ED}" destId="{78C6F4C9-940E-452F-8FA5-71BCC8CC3D43}" srcOrd="1" destOrd="0" presId="urn:microsoft.com/office/officeart/2008/layout/AlternatingHexagons"/>
    <dgm:cxn modelId="{46D68C81-2AD7-4CC2-8AEA-76A08346672B}" type="presParOf" srcId="{1564BA87-400A-4A14-B7B5-0E10CDB676ED}" destId="{3F8CAE6B-14C7-4B89-8AA8-181C3EC55CE1}" srcOrd="2" destOrd="0" presId="urn:microsoft.com/office/officeart/2008/layout/AlternatingHexagons"/>
    <dgm:cxn modelId="{94939DDA-06A4-4AA4-BDB6-0C44745F85CD}" type="presParOf" srcId="{1564BA87-400A-4A14-B7B5-0E10CDB676ED}" destId="{1938C7E8-377B-4546-9E01-69AD5CCC50E3}" srcOrd="3" destOrd="0" presId="urn:microsoft.com/office/officeart/2008/layout/AlternatingHexagons"/>
    <dgm:cxn modelId="{F510E7F1-8584-4B42-B199-A6B08A73AE15}" type="presParOf" srcId="{1564BA87-400A-4A14-B7B5-0E10CDB676ED}" destId="{76D3B803-5CB7-4942-A247-704640577C77}" srcOrd="4" destOrd="0" presId="urn:microsoft.com/office/officeart/2008/layout/AlternatingHexagons"/>
    <dgm:cxn modelId="{5CA9DDED-7ECD-4941-932B-4FF798E46F96}" type="presParOf" srcId="{A8AEB1E0-B058-4C19-91AF-2CDAFE97A269}" destId="{B03146D3-948E-4A04-A56F-8B442F6E47AF}" srcOrd="1" destOrd="0" presId="urn:microsoft.com/office/officeart/2008/layout/AlternatingHexagons"/>
    <dgm:cxn modelId="{000B6D6B-690C-4259-8BAA-B96C812432DA}" type="presParOf" srcId="{A8AEB1E0-B058-4C19-91AF-2CDAFE97A269}" destId="{A9BEB6EE-E63D-4907-BB81-1B34926DF21D}" srcOrd="2" destOrd="0" presId="urn:microsoft.com/office/officeart/2008/layout/AlternatingHexagons"/>
    <dgm:cxn modelId="{10638A72-4E08-4ABD-BC00-3AAA53C7D7DF}" type="presParOf" srcId="{A9BEB6EE-E63D-4907-BB81-1B34926DF21D}" destId="{F955B66A-BCFD-4932-84F3-E45CBB69B211}" srcOrd="0" destOrd="0" presId="urn:microsoft.com/office/officeart/2008/layout/AlternatingHexagons"/>
    <dgm:cxn modelId="{C7D23776-C69E-4FBE-8664-13E2109579CF}" type="presParOf" srcId="{A9BEB6EE-E63D-4907-BB81-1B34926DF21D}" destId="{6075D034-31F4-4DA5-94D5-21D72681F416}" srcOrd="1" destOrd="0" presId="urn:microsoft.com/office/officeart/2008/layout/AlternatingHexagons"/>
    <dgm:cxn modelId="{E24057E3-3F8A-45B2-8237-21D482104B8F}" type="presParOf" srcId="{A9BEB6EE-E63D-4907-BB81-1B34926DF21D}" destId="{B957F542-255A-40A9-ACBB-B2136F1FE120}" srcOrd="2" destOrd="0" presId="urn:microsoft.com/office/officeart/2008/layout/AlternatingHexagons"/>
    <dgm:cxn modelId="{734BAA08-22D7-40B0-A398-FC3156F5E903}" type="presParOf" srcId="{A9BEB6EE-E63D-4907-BB81-1B34926DF21D}" destId="{DECF7D66-2677-4A29-95C9-8C50F837268D}" srcOrd="3" destOrd="0" presId="urn:microsoft.com/office/officeart/2008/layout/AlternatingHexagons"/>
    <dgm:cxn modelId="{F2892D45-FE6A-4FFB-9F25-5161E5C5C473}" type="presParOf" srcId="{A9BEB6EE-E63D-4907-BB81-1B34926DF21D}" destId="{F432058C-DE43-40BB-B538-0C7545EE9FD8}" srcOrd="4" destOrd="0" presId="urn:microsoft.com/office/officeart/2008/layout/AlternatingHexagons"/>
    <dgm:cxn modelId="{99DA7B4A-2F2A-4239-9957-D5588A024EB3}" type="presParOf" srcId="{A8AEB1E0-B058-4C19-91AF-2CDAFE97A269}" destId="{84DDAC4F-C56B-4D91-884B-FCEBD0036957}" srcOrd="3" destOrd="0" presId="urn:microsoft.com/office/officeart/2008/layout/AlternatingHexagons"/>
    <dgm:cxn modelId="{FAF2917B-A04A-4BA6-B358-2BC32388B64F}" type="presParOf" srcId="{A8AEB1E0-B058-4C19-91AF-2CDAFE97A269}" destId="{E62A51CE-7E7A-4414-9C42-A1EC3A8216FD}" srcOrd="4" destOrd="0" presId="urn:microsoft.com/office/officeart/2008/layout/AlternatingHexagons"/>
    <dgm:cxn modelId="{7C81DA4D-AD63-42CD-8944-F585C0224771}" type="presParOf" srcId="{E62A51CE-7E7A-4414-9C42-A1EC3A8216FD}" destId="{AB113D08-F5DF-4090-9962-EE19D31B3EBD}" srcOrd="0" destOrd="0" presId="urn:microsoft.com/office/officeart/2008/layout/AlternatingHexagons"/>
    <dgm:cxn modelId="{F3A696C2-076C-4637-BEC5-00A571EAF993}" type="presParOf" srcId="{E62A51CE-7E7A-4414-9C42-A1EC3A8216FD}" destId="{4377A7B4-E44C-4318-AED0-C8B2B430A8A0}" srcOrd="1" destOrd="0" presId="urn:microsoft.com/office/officeart/2008/layout/AlternatingHexagons"/>
    <dgm:cxn modelId="{5DFC6DDA-39F7-49E6-AB4D-9B49D0AC5E0D}" type="presParOf" srcId="{E62A51CE-7E7A-4414-9C42-A1EC3A8216FD}" destId="{CBC6854A-605F-44BB-862D-589BB18A235B}" srcOrd="2" destOrd="0" presId="urn:microsoft.com/office/officeart/2008/layout/AlternatingHexagons"/>
    <dgm:cxn modelId="{D0877424-47D4-4B4E-9863-79DB05FB6F22}" type="presParOf" srcId="{E62A51CE-7E7A-4414-9C42-A1EC3A8216FD}" destId="{2B6E27FE-EDF9-4302-BE74-E0777C91F2D2}" srcOrd="3" destOrd="0" presId="urn:microsoft.com/office/officeart/2008/layout/AlternatingHexagons"/>
    <dgm:cxn modelId="{1E5F35C4-45C9-4965-805E-C365DA7CCE49}" type="presParOf" srcId="{E62A51CE-7E7A-4414-9C42-A1EC3A8216FD}" destId="{ED449FF1-9D04-4105-A0D0-713F17F243E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1C17F-0721-4F67-A04A-E9BAF61124A5}">
      <dsp:nvSpPr>
        <dsp:cNvPr id="0" name=""/>
        <dsp:cNvSpPr/>
      </dsp:nvSpPr>
      <dsp:spPr>
        <a:xfrm>
          <a:off x="2" y="0"/>
          <a:ext cx="9674980" cy="4057863"/>
        </a:xfrm>
        <a:prstGeom prst="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30FC3348-5EC3-4FD4-A938-CAAD6E92163E}">
      <dsp:nvSpPr>
        <dsp:cNvPr id="0" name=""/>
        <dsp:cNvSpPr/>
      </dsp:nvSpPr>
      <dsp:spPr>
        <a:xfrm>
          <a:off x="3306" y="1217358"/>
          <a:ext cx="2148526" cy="16231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Ubicar el tema en: PND,</a:t>
          </a:r>
        </a:p>
        <a:p>
          <a:pPr marL="0" lvl="0" indent="0" algn="ctr" defTabSz="800100">
            <a:lnSpc>
              <a:spcPct val="90000"/>
            </a:lnSpc>
            <a:spcBef>
              <a:spcPct val="0"/>
            </a:spcBef>
            <a:spcAft>
              <a:spcPct val="35000"/>
            </a:spcAft>
            <a:buNone/>
          </a:pPr>
          <a:r>
            <a:rPr lang="es-ES" sz="1800" kern="1200" dirty="0">
              <a:solidFill>
                <a:schemeClr val="tx1"/>
              </a:solidFill>
            </a:rPr>
            <a:t>PRONAFIDE,</a:t>
          </a:r>
        </a:p>
        <a:p>
          <a:pPr marL="0" lvl="0" indent="0" algn="ctr" defTabSz="800100">
            <a:lnSpc>
              <a:spcPct val="90000"/>
            </a:lnSpc>
            <a:spcBef>
              <a:spcPct val="0"/>
            </a:spcBef>
            <a:spcAft>
              <a:spcPct val="35000"/>
            </a:spcAft>
            <a:buNone/>
          </a:pPr>
          <a:r>
            <a:rPr lang="es-ES" sz="1800" kern="1200" dirty="0">
              <a:solidFill>
                <a:schemeClr val="tx1"/>
              </a:solidFill>
            </a:rPr>
            <a:t>PROG. INST., PEF y Cuenta Pública</a:t>
          </a:r>
        </a:p>
      </dsp:txBody>
      <dsp:txXfrm>
        <a:off x="82541" y="1296593"/>
        <a:ext cx="1990056" cy="1464675"/>
      </dsp:txXfrm>
    </dsp:sp>
    <dsp:sp modelId="{1E03AEED-E62D-4853-B06C-B3DD2CA9777B}">
      <dsp:nvSpPr>
        <dsp:cNvPr id="0" name=""/>
        <dsp:cNvSpPr/>
      </dsp:nvSpPr>
      <dsp:spPr>
        <a:xfrm>
          <a:off x="2509921" y="1217358"/>
          <a:ext cx="2148526" cy="1623145"/>
        </a:xfrm>
        <a:prstGeom prst="roundRect">
          <a:avLst/>
        </a:prstGeom>
        <a:solidFill>
          <a:schemeClr val="accent3">
            <a:hueOff val="903533"/>
            <a:satOff val="33333"/>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Identificar el asunto público que debe atender dicho programa: población objetivo, relevancia, estrategias, líneas de acción, objetivos y metas</a:t>
          </a:r>
        </a:p>
      </dsp:txBody>
      <dsp:txXfrm>
        <a:off x="2589156" y="1296593"/>
        <a:ext cx="1990056" cy="1464675"/>
      </dsp:txXfrm>
    </dsp:sp>
    <dsp:sp modelId="{412D142A-8029-43A1-856E-A15403CCC0F8}">
      <dsp:nvSpPr>
        <dsp:cNvPr id="0" name=""/>
        <dsp:cNvSpPr/>
      </dsp:nvSpPr>
      <dsp:spPr>
        <a:xfrm>
          <a:off x="5016536" y="1217358"/>
          <a:ext cx="2148526" cy="1623145"/>
        </a:xfrm>
        <a:prstGeom prst="roundRect">
          <a:avLst/>
        </a:prstGeom>
        <a:solidFill>
          <a:schemeClr val="accent3">
            <a:hueOff val="1807066"/>
            <a:satOff val="66667"/>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Análisis de la asignación presupuestal para establecer la relación entre la magnitud del problema y el $, comparándolo con el ejercicio del gasto en la Cuenta Pública</a:t>
          </a:r>
        </a:p>
      </dsp:txBody>
      <dsp:txXfrm>
        <a:off x="5095771" y="1296593"/>
        <a:ext cx="1990056" cy="1464675"/>
      </dsp:txXfrm>
    </dsp:sp>
    <dsp:sp modelId="{A6B75452-07E9-4249-8DE8-DE493119C9A9}">
      <dsp:nvSpPr>
        <dsp:cNvPr id="0" name=""/>
        <dsp:cNvSpPr/>
      </dsp:nvSpPr>
      <dsp:spPr>
        <a:xfrm>
          <a:off x="7523151" y="1217358"/>
          <a:ext cx="2148526" cy="1623145"/>
        </a:xfrm>
        <a:prstGeom prst="roundRect">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s-ES" sz="6500" kern="1200"/>
        </a:p>
      </dsp:txBody>
      <dsp:txXfrm>
        <a:off x="7602386" y="1296593"/>
        <a:ext cx="1990056" cy="1464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B7B7C-25E0-4D99-B590-37367FB8CDF1}">
      <dsp:nvSpPr>
        <dsp:cNvPr id="0" name=""/>
        <dsp:cNvSpPr/>
      </dsp:nvSpPr>
      <dsp:spPr>
        <a:xfrm>
          <a:off x="1706" y="0"/>
          <a:ext cx="2655093" cy="54186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tx1"/>
              </a:solidFill>
            </a:rPr>
            <a:t>¿Cómo el gobierno concibe el problema?</a:t>
          </a:r>
        </a:p>
      </dsp:txBody>
      <dsp:txXfrm>
        <a:off x="1706" y="2167466"/>
        <a:ext cx="2655093" cy="2167466"/>
      </dsp:txXfrm>
    </dsp:sp>
    <dsp:sp modelId="{5F86A777-280C-4931-90C2-990006EA89AB}">
      <dsp:nvSpPr>
        <dsp:cNvPr id="0" name=""/>
        <dsp:cNvSpPr/>
      </dsp:nvSpPr>
      <dsp:spPr>
        <a:xfrm>
          <a:off x="427045" y="325120"/>
          <a:ext cx="1804416" cy="180441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054BB-7BE4-4F18-923B-7E11027ABD27}">
      <dsp:nvSpPr>
        <dsp:cNvPr id="0" name=""/>
        <dsp:cNvSpPr/>
      </dsp:nvSpPr>
      <dsp:spPr>
        <a:xfrm>
          <a:off x="2736453" y="0"/>
          <a:ext cx="2655093" cy="5418667"/>
        </a:xfrm>
        <a:prstGeom prst="roundRect">
          <a:avLst>
            <a:gd name="adj" fmla="val 10000"/>
          </a:avLst>
        </a:prstGeom>
        <a:solidFill>
          <a:schemeClr val="accent3">
            <a:hueOff val="1355300"/>
            <a:satOff val="50000"/>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tx1"/>
              </a:solidFill>
            </a:rPr>
            <a:t>¿Cómo se atiende el problema?</a:t>
          </a:r>
        </a:p>
      </dsp:txBody>
      <dsp:txXfrm>
        <a:off x="2736453" y="2167466"/>
        <a:ext cx="2655093" cy="2167466"/>
      </dsp:txXfrm>
    </dsp:sp>
    <dsp:sp modelId="{742C8860-3B7D-4ED0-B2B8-CBDD9C989B07}">
      <dsp:nvSpPr>
        <dsp:cNvPr id="0" name=""/>
        <dsp:cNvSpPr/>
      </dsp:nvSpPr>
      <dsp:spPr>
        <a:xfrm>
          <a:off x="3161791" y="325120"/>
          <a:ext cx="1804416" cy="180441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2370E-91F6-4FA8-9430-9CAA8EE21868}">
      <dsp:nvSpPr>
        <dsp:cNvPr id="0" name=""/>
        <dsp:cNvSpPr/>
      </dsp:nvSpPr>
      <dsp:spPr>
        <a:xfrm>
          <a:off x="5471199" y="0"/>
          <a:ext cx="2655093" cy="5418667"/>
        </a:xfrm>
        <a:prstGeom prst="roundRect">
          <a:avLst>
            <a:gd name="adj" fmla="val 10000"/>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tx1"/>
              </a:solidFill>
            </a:rPr>
            <a:t>Mantener el enfoque de la atención del problema en toda la auditoría</a:t>
          </a:r>
        </a:p>
      </dsp:txBody>
      <dsp:txXfrm>
        <a:off x="5471199" y="2167466"/>
        <a:ext cx="2655093" cy="2167466"/>
      </dsp:txXfrm>
    </dsp:sp>
    <dsp:sp modelId="{2F1CFFE0-927F-46AB-B94C-EA19F3F006BA}">
      <dsp:nvSpPr>
        <dsp:cNvPr id="0" name=""/>
        <dsp:cNvSpPr/>
      </dsp:nvSpPr>
      <dsp:spPr>
        <a:xfrm>
          <a:off x="5896538" y="325120"/>
          <a:ext cx="1804416" cy="18044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3B955-CA80-425A-93EF-912181D0B9A0}">
      <dsp:nvSpPr>
        <dsp:cNvPr id="0" name=""/>
        <dsp:cNvSpPr/>
      </dsp:nvSpPr>
      <dsp:spPr>
        <a:xfrm>
          <a:off x="325119" y="4334933"/>
          <a:ext cx="7477760" cy="812800"/>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97D61-6EE5-4710-A94B-C13917F7480D}">
      <dsp:nvSpPr>
        <dsp:cNvPr id="0" name=""/>
        <dsp:cNvSpPr/>
      </dsp:nvSpPr>
      <dsp:spPr>
        <a:xfrm>
          <a:off x="0" y="0"/>
          <a:ext cx="8128000" cy="12594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kern="1200" dirty="0"/>
            <a:t>Doctrina jurídica</a:t>
          </a:r>
        </a:p>
        <a:p>
          <a:pPr marL="228600" lvl="1" indent="-228600" algn="l" defTabSz="889000">
            <a:lnSpc>
              <a:spcPct val="90000"/>
            </a:lnSpc>
            <a:spcBef>
              <a:spcPct val="0"/>
            </a:spcBef>
            <a:spcAft>
              <a:spcPct val="15000"/>
            </a:spcAft>
            <a:buChar char="•"/>
          </a:pPr>
          <a:r>
            <a:rPr lang="es-ES" sz="2000" kern="1200" dirty="0"/>
            <a:t>Leyes</a:t>
          </a:r>
        </a:p>
        <a:p>
          <a:pPr marL="228600" lvl="1" indent="-228600" algn="l" defTabSz="889000">
            <a:lnSpc>
              <a:spcPct val="90000"/>
            </a:lnSpc>
            <a:spcBef>
              <a:spcPct val="0"/>
            </a:spcBef>
            <a:spcAft>
              <a:spcPct val="15000"/>
            </a:spcAft>
            <a:buChar char="•"/>
          </a:pPr>
          <a:r>
            <a:rPr lang="es-ES" sz="2000" kern="1200" dirty="0"/>
            <a:t>Reglamentos</a:t>
          </a:r>
        </a:p>
        <a:p>
          <a:pPr marL="228600" lvl="1" indent="-228600" algn="l" defTabSz="889000">
            <a:lnSpc>
              <a:spcPct val="90000"/>
            </a:lnSpc>
            <a:spcBef>
              <a:spcPct val="0"/>
            </a:spcBef>
            <a:spcAft>
              <a:spcPct val="15000"/>
            </a:spcAft>
            <a:buChar char="•"/>
          </a:pPr>
          <a:r>
            <a:rPr lang="es-ES" sz="2000" kern="1200" dirty="0"/>
            <a:t>Decretos y circulares</a:t>
          </a:r>
        </a:p>
      </dsp:txBody>
      <dsp:txXfrm>
        <a:off x="1751541" y="0"/>
        <a:ext cx="6376458" cy="1259416"/>
      </dsp:txXfrm>
    </dsp:sp>
    <dsp:sp modelId="{5054E652-AC93-425D-8D5D-F8CD8EC0C57E}">
      <dsp:nvSpPr>
        <dsp:cNvPr id="0" name=""/>
        <dsp:cNvSpPr/>
      </dsp:nvSpPr>
      <dsp:spPr>
        <a:xfrm>
          <a:off x="125941" y="125941"/>
          <a:ext cx="1625600" cy="10075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0E323-9EBD-4165-8FBC-A06B4FC36B3C}">
      <dsp:nvSpPr>
        <dsp:cNvPr id="0" name=""/>
        <dsp:cNvSpPr/>
      </dsp:nvSpPr>
      <dsp:spPr>
        <a:xfrm>
          <a:off x="0" y="1385358"/>
          <a:ext cx="8128000" cy="1259416"/>
        </a:xfrm>
        <a:prstGeom prst="roundRect">
          <a:avLst>
            <a:gd name="adj" fmla="val 10000"/>
          </a:avLst>
        </a:prstGeom>
        <a:solidFill>
          <a:schemeClr val="accent3">
            <a:hueOff val="903533"/>
            <a:satOff val="33333"/>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kern="1200" dirty="0"/>
            <a:t>Programática</a:t>
          </a:r>
        </a:p>
        <a:p>
          <a:pPr marL="228600" lvl="1" indent="-228600" algn="l" defTabSz="889000">
            <a:lnSpc>
              <a:spcPct val="90000"/>
            </a:lnSpc>
            <a:spcBef>
              <a:spcPct val="0"/>
            </a:spcBef>
            <a:spcAft>
              <a:spcPct val="15000"/>
            </a:spcAft>
            <a:buChar char="•"/>
          </a:pPr>
          <a:r>
            <a:rPr lang="es-ES" sz="2000" kern="1200" dirty="0"/>
            <a:t>Plan Nacional de Desarrollo (PND)</a:t>
          </a:r>
        </a:p>
        <a:p>
          <a:pPr marL="228600" lvl="1" indent="-228600" algn="l" defTabSz="889000">
            <a:lnSpc>
              <a:spcPct val="90000"/>
            </a:lnSpc>
            <a:spcBef>
              <a:spcPct val="0"/>
            </a:spcBef>
            <a:spcAft>
              <a:spcPct val="15000"/>
            </a:spcAft>
            <a:buChar char="•"/>
          </a:pPr>
          <a:r>
            <a:rPr lang="es-ES" sz="2000" kern="1200" dirty="0"/>
            <a:t>Programas sectoriales (PRONAFIDE)</a:t>
          </a:r>
        </a:p>
        <a:p>
          <a:pPr marL="228600" lvl="1" indent="-228600" algn="l" defTabSz="889000">
            <a:lnSpc>
              <a:spcPct val="90000"/>
            </a:lnSpc>
            <a:spcBef>
              <a:spcPct val="0"/>
            </a:spcBef>
            <a:spcAft>
              <a:spcPct val="15000"/>
            </a:spcAft>
            <a:buChar char="•"/>
          </a:pPr>
          <a:r>
            <a:rPr lang="es-ES" sz="2000" kern="1200" dirty="0"/>
            <a:t>Programa Institucional (BANSEFI)</a:t>
          </a:r>
        </a:p>
      </dsp:txBody>
      <dsp:txXfrm>
        <a:off x="1751541" y="1385358"/>
        <a:ext cx="6376458" cy="1259416"/>
      </dsp:txXfrm>
    </dsp:sp>
    <dsp:sp modelId="{FBA09964-2868-4F78-8C40-440E52EB417D}">
      <dsp:nvSpPr>
        <dsp:cNvPr id="0" name=""/>
        <dsp:cNvSpPr/>
      </dsp:nvSpPr>
      <dsp:spPr>
        <a:xfrm>
          <a:off x="125941" y="1511300"/>
          <a:ext cx="1625600" cy="10075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C1F6EE-1F57-4D56-AC56-D947836A3912}">
      <dsp:nvSpPr>
        <dsp:cNvPr id="0" name=""/>
        <dsp:cNvSpPr/>
      </dsp:nvSpPr>
      <dsp:spPr>
        <a:xfrm>
          <a:off x="0" y="2770716"/>
          <a:ext cx="8128000" cy="1259416"/>
        </a:xfrm>
        <a:prstGeom prst="roundRect">
          <a:avLst>
            <a:gd name="adj" fmla="val 10000"/>
          </a:avLst>
        </a:prstGeom>
        <a:solidFill>
          <a:schemeClr val="accent3">
            <a:hueOff val="1807066"/>
            <a:satOff val="66667"/>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kern="1200" dirty="0"/>
            <a:t>Presupuestaria</a:t>
          </a:r>
        </a:p>
        <a:p>
          <a:pPr marL="228600" lvl="1" indent="-228600" algn="l" defTabSz="889000">
            <a:lnSpc>
              <a:spcPct val="90000"/>
            </a:lnSpc>
            <a:spcBef>
              <a:spcPct val="0"/>
            </a:spcBef>
            <a:spcAft>
              <a:spcPct val="15000"/>
            </a:spcAft>
            <a:buChar char="•"/>
          </a:pPr>
          <a:r>
            <a:rPr lang="es-ES" sz="2000" kern="1200" dirty="0"/>
            <a:t>Presupuesto de Egresos de la Federación (PEF)</a:t>
          </a:r>
        </a:p>
        <a:p>
          <a:pPr marL="228600" lvl="1" indent="-228600" algn="l" defTabSz="889000">
            <a:lnSpc>
              <a:spcPct val="90000"/>
            </a:lnSpc>
            <a:spcBef>
              <a:spcPct val="0"/>
            </a:spcBef>
            <a:spcAft>
              <a:spcPct val="15000"/>
            </a:spcAft>
            <a:buChar char="•"/>
          </a:pPr>
          <a:r>
            <a:rPr lang="es-ES" sz="2000" kern="1200" dirty="0"/>
            <a:t>Sistema de Evaluación del Desempeño (SED)</a:t>
          </a:r>
        </a:p>
      </dsp:txBody>
      <dsp:txXfrm>
        <a:off x="1751541" y="2770716"/>
        <a:ext cx="6376458" cy="1259416"/>
      </dsp:txXfrm>
    </dsp:sp>
    <dsp:sp modelId="{339897E1-4F72-490D-BB18-B33D6C9A006B}">
      <dsp:nvSpPr>
        <dsp:cNvPr id="0" name=""/>
        <dsp:cNvSpPr/>
      </dsp:nvSpPr>
      <dsp:spPr>
        <a:xfrm>
          <a:off x="125941" y="2896658"/>
          <a:ext cx="1625600" cy="10075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B143D5-AF34-40E9-9539-F6B247833897}">
      <dsp:nvSpPr>
        <dsp:cNvPr id="0" name=""/>
        <dsp:cNvSpPr/>
      </dsp:nvSpPr>
      <dsp:spPr>
        <a:xfrm>
          <a:off x="0" y="4156075"/>
          <a:ext cx="8128000" cy="1259416"/>
        </a:xfrm>
        <a:prstGeom prst="roundRect">
          <a:avLst>
            <a:gd name="adj" fmla="val 10000"/>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endParaRPr lang="es-ES" sz="6000" kern="1200"/>
        </a:p>
      </dsp:txBody>
      <dsp:txXfrm>
        <a:off x="1751541" y="4156075"/>
        <a:ext cx="6376458" cy="1259416"/>
      </dsp:txXfrm>
    </dsp:sp>
    <dsp:sp modelId="{DC42F4E7-6253-4617-9745-4BA8F53ABC21}">
      <dsp:nvSpPr>
        <dsp:cNvPr id="0" name=""/>
        <dsp:cNvSpPr/>
      </dsp:nvSpPr>
      <dsp:spPr>
        <a:xfrm>
          <a:off x="125941" y="4282016"/>
          <a:ext cx="1625600" cy="1007533"/>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3C42B-4712-40DC-8328-D106195628D0}">
      <dsp:nvSpPr>
        <dsp:cNvPr id="0" name=""/>
        <dsp:cNvSpPr/>
      </dsp:nvSpPr>
      <dsp:spPr>
        <a:xfrm>
          <a:off x="7143" y="855379"/>
          <a:ext cx="2135187" cy="320278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Solicitar a las entidades por fiscalizar el árbol de problemas y el de objetivos de la MIR</a:t>
          </a:r>
        </a:p>
      </dsp:txBody>
      <dsp:txXfrm>
        <a:off x="69680" y="917916"/>
        <a:ext cx="2010113" cy="3077707"/>
      </dsp:txXfrm>
    </dsp:sp>
    <dsp:sp modelId="{EB62421E-BC5A-4FC1-83D1-9E0955F1FE1F}">
      <dsp:nvSpPr>
        <dsp:cNvPr id="0" name=""/>
        <dsp:cNvSpPr/>
      </dsp:nvSpPr>
      <dsp:spPr>
        <a:xfrm>
          <a:off x="2355850" y="2192006"/>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2355850" y="2297911"/>
        <a:ext cx="316861" cy="317716"/>
      </dsp:txXfrm>
    </dsp:sp>
    <dsp:sp modelId="{F6600A56-E70C-4281-921D-81F88D82432E}">
      <dsp:nvSpPr>
        <dsp:cNvPr id="0" name=""/>
        <dsp:cNvSpPr/>
      </dsp:nvSpPr>
      <dsp:spPr>
        <a:xfrm>
          <a:off x="2996406" y="855379"/>
          <a:ext cx="2135187" cy="3202781"/>
        </a:xfrm>
        <a:prstGeom prst="roundRect">
          <a:avLst>
            <a:gd name="adj" fmla="val 10000"/>
          </a:avLst>
        </a:prstGeom>
        <a:solidFill>
          <a:schemeClr val="accent3">
            <a:hueOff val="1355300"/>
            <a:satOff val="50000"/>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Identificar si los indicadores de dicha MIR son consistentes con los que quedaron registrados en el Portal Aplicativo de la SHCP (PASH) y en el PEF</a:t>
          </a:r>
        </a:p>
      </dsp:txBody>
      <dsp:txXfrm>
        <a:off x="3058943" y="917916"/>
        <a:ext cx="2010113" cy="3077707"/>
      </dsp:txXfrm>
    </dsp:sp>
    <dsp:sp modelId="{04646D3F-DEA8-4AEE-9637-3F0FD7DD010B}">
      <dsp:nvSpPr>
        <dsp:cNvPr id="0" name=""/>
        <dsp:cNvSpPr/>
      </dsp:nvSpPr>
      <dsp:spPr>
        <a:xfrm>
          <a:off x="5345112" y="2192006"/>
          <a:ext cx="452659" cy="529526"/>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5345112" y="2297911"/>
        <a:ext cx="316861" cy="317716"/>
      </dsp:txXfrm>
    </dsp:sp>
    <dsp:sp modelId="{69F3A32B-8A12-4D42-8EC5-40134EA0F829}">
      <dsp:nvSpPr>
        <dsp:cNvPr id="0" name=""/>
        <dsp:cNvSpPr/>
      </dsp:nvSpPr>
      <dsp:spPr>
        <a:xfrm>
          <a:off x="5985668" y="855379"/>
          <a:ext cx="2135187" cy="3202781"/>
        </a:xfrm>
        <a:prstGeom prst="roundRect">
          <a:avLst>
            <a:gd name="adj" fmla="val 10000"/>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Verificar la consistencia de los indicadores con los reportados en la Cuenta Pública</a:t>
          </a:r>
        </a:p>
      </dsp:txBody>
      <dsp:txXfrm>
        <a:off x="6048205" y="917916"/>
        <a:ext cx="2010113" cy="30777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5E175-4236-47C5-B5D2-0931040FD889}">
      <dsp:nvSpPr>
        <dsp:cNvPr id="0" name=""/>
        <dsp:cNvSpPr/>
      </dsp:nvSpPr>
      <dsp:spPr>
        <a:xfrm rot="5400000">
          <a:off x="3005353" y="92256"/>
          <a:ext cx="1413798" cy="1230004"/>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Identificar</a:t>
          </a:r>
        </a:p>
      </dsp:txBody>
      <dsp:txXfrm rot="-5400000">
        <a:off x="3288926" y="220676"/>
        <a:ext cx="846652" cy="973164"/>
      </dsp:txXfrm>
    </dsp:sp>
    <dsp:sp modelId="{78C6F4C9-940E-452F-8FA5-71BCC8CC3D43}">
      <dsp:nvSpPr>
        <dsp:cNvPr id="0" name=""/>
        <dsp:cNvSpPr/>
      </dsp:nvSpPr>
      <dsp:spPr>
        <a:xfrm>
          <a:off x="4364579" y="283119"/>
          <a:ext cx="1577799" cy="848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t>Conceptos básicos de los procesos</a:t>
          </a:r>
        </a:p>
      </dsp:txBody>
      <dsp:txXfrm>
        <a:off x="4364579" y="283119"/>
        <a:ext cx="1577799" cy="848279"/>
      </dsp:txXfrm>
    </dsp:sp>
    <dsp:sp modelId="{76D3B803-5CB7-4942-A247-704640577C77}">
      <dsp:nvSpPr>
        <dsp:cNvPr id="0" name=""/>
        <dsp:cNvSpPr/>
      </dsp:nvSpPr>
      <dsp:spPr>
        <a:xfrm rot="5400000">
          <a:off x="1676947" y="92256"/>
          <a:ext cx="1413798" cy="1230004"/>
        </a:xfrm>
        <a:prstGeom prst="hexagon">
          <a:avLst>
            <a:gd name="adj" fmla="val 25000"/>
            <a:gd name="vf" fmla="val 115470"/>
          </a:avLst>
        </a:prstGeom>
        <a:solidFill>
          <a:schemeClr val="accent3">
            <a:hueOff val="542120"/>
            <a:satOff val="20000"/>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1960520" y="220676"/>
        <a:ext cx="846652" cy="973164"/>
      </dsp:txXfrm>
    </dsp:sp>
    <dsp:sp modelId="{F955B66A-BCFD-4932-84F3-E45CBB69B211}">
      <dsp:nvSpPr>
        <dsp:cNvPr id="0" name=""/>
        <dsp:cNvSpPr/>
      </dsp:nvSpPr>
      <dsp:spPr>
        <a:xfrm rot="5400000">
          <a:off x="2550547" y="1292289"/>
          <a:ext cx="1413798" cy="1230004"/>
        </a:xfrm>
        <a:prstGeom prst="hexagon">
          <a:avLst>
            <a:gd name="adj" fmla="val 25000"/>
            <a:gd name="vf" fmla="val 115470"/>
          </a:avLst>
        </a:prstGeom>
        <a:solidFill>
          <a:schemeClr val="accent3">
            <a:hueOff val="1084240"/>
            <a:satOff val="40000"/>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Ordenar</a:t>
          </a:r>
        </a:p>
      </dsp:txBody>
      <dsp:txXfrm rot="-5400000">
        <a:off x="2834120" y="1420709"/>
        <a:ext cx="846652" cy="973164"/>
      </dsp:txXfrm>
    </dsp:sp>
    <dsp:sp modelId="{6075D034-31F4-4DA5-94D5-21D72681F416}">
      <dsp:nvSpPr>
        <dsp:cNvPr id="0" name=""/>
        <dsp:cNvSpPr/>
      </dsp:nvSpPr>
      <dsp:spPr>
        <a:xfrm>
          <a:off x="229703" y="1479427"/>
          <a:ext cx="2374669" cy="848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s-ES" sz="1600" kern="1200" dirty="0"/>
            <a:t>Y esquematizar los conceptos para visualizar la interrelación entre ellos para su análisis</a:t>
          </a:r>
        </a:p>
      </dsp:txBody>
      <dsp:txXfrm>
        <a:off x="229703" y="1479427"/>
        <a:ext cx="2374669" cy="848279"/>
      </dsp:txXfrm>
    </dsp:sp>
    <dsp:sp modelId="{F432058C-DE43-40BB-B538-0C7545EE9FD8}">
      <dsp:nvSpPr>
        <dsp:cNvPr id="0" name=""/>
        <dsp:cNvSpPr/>
      </dsp:nvSpPr>
      <dsp:spPr>
        <a:xfrm rot="5400000">
          <a:off x="3878952" y="1292289"/>
          <a:ext cx="1413798" cy="1230004"/>
        </a:xfrm>
        <a:prstGeom prst="hexagon">
          <a:avLst>
            <a:gd name="adj" fmla="val 25000"/>
            <a:gd name="vf" fmla="val 115470"/>
          </a:avLst>
        </a:prstGeom>
        <a:solidFill>
          <a:schemeClr val="accent3">
            <a:hueOff val="1626359"/>
            <a:satOff val="60000"/>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4162525" y="1420709"/>
        <a:ext cx="846652" cy="973164"/>
      </dsp:txXfrm>
    </dsp:sp>
    <dsp:sp modelId="{AB113D08-F5DF-4090-9962-EE19D31B3EBD}">
      <dsp:nvSpPr>
        <dsp:cNvPr id="0" name=""/>
        <dsp:cNvSpPr/>
      </dsp:nvSpPr>
      <dsp:spPr>
        <a:xfrm rot="5400000">
          <a:off x="2756727" y="2492321"/>
          <a:ext cx="1413798" cy="1230004"/>
        </a:xfrm>
        <a:prstGeom prst="hexagon">
          <a:avLst>
            <a:gd name="adj" fmla="val 25000"/>
            <a:gd name="vf" fmla="val 115470"/>
          </a:avLst>
        </a:prstGeom>
        <a:solidFill>
          <a:schemeClr val="accent3">
            <a:hueOff val="2168479"/>
            <a:satOff val="80000"/>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Explicar</a:t>
          </a:r>
        </a:p>
      </dsp:txBody>
      <dsp:txXfrm rot="-5400000">
        <a:off x="3040300" y="2620741"/>
        <a:ext cx="846652" cy="973164"/>
      </dsp:txXfrm>
    </dsp:sp>
    <dsp:sp modelId="{4377A7B4-E44C-4318-AED0-C8B2B430A8A0}">
      <dsp:nvSpPr>
        <dsp:cNvPr id="0" name=""/>
        <dsp:cNvSpPr/>
      </dsp:nvSpPr>
      <dsp:spPr>
        <a:xfrm>
          <a:off x="4222779" y="2725131"/>
          <a:ext cx="2572302" cy="848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Significado de los conceptos en el contexto de la política pública y de la entidad</a:t>
          </a:r>
        </a:p>
      </dsp:txBody>
      <dsp:txXfrm>
        <a:off x="4222779" y="2725131"/>
        <a:ext cx="2572302" cy="848279"/>
      </dsp:txXfrm>
    </dsp:sp>
    <dsp:sp modelId="{ED449FF1-9D04-4105-A0D0-713F17F243E8}">
      <dsp:nvSpPr>
        <dsp:cNvPr id="0" name=""/>
        <dsp:cNvSpPr/>
      </dsp:nvSpPr>
      <dsp:spPr>
        <a:xfrm rot="5400000">
          <a:off x="1428322" y="2492321"/>
          <a:ext cx="1413798" cy="1230004"/>
        </a:xfrm>
        <a:prstGeom prst="hexagon">
          <a:avLst>
            <a:gd name="adj" fmla="val 25000"/>
            <a:gd name="vf" fmla="val 115470"/>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1711895" y="2620741"/>
        <a:ext cx="846652" cy="9731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F30B6A13-2944-4AA0-BEF6-2F7525F727ED}" type="datetimeFigureOut">
              <a:rPr lang="es-MX" smtClean="0"/>
              <a:t>17/08/2023</a:t>
            </a:fld>
            <a:endParaRPr lang="es-MX"/>
          </a:p>
        </p:txBody>
      </p:sp>
      <p:sp>
        <p:nvSpPr>
          <p:cNvPr id="4" name="Marcador de pie de página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16461C4F-0CA5-4CDF-BC63-FDC96D467C92}" type="slidenum">
              <a:rPr lang="es-MX" smtClean="0"/>
              <a:t>‹Nº›</a:t>
            </a:fld>
            <a:endParaRPr lang="es-MX"/>
          </a:p>
        </p:txBody>
      </p:sp>
    </p:spTree>
    <p:extLst>
      <p:ext uri="{BB962C8B-B14F-4D97-AF65-F5344CB8AC3E}">
        <p14:creationId xmlns:p14="http://schemas.microsoft.com/office/powerpoint/2010/main" val="2073599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2311400" y="525463"/>
            <a:ext cx="4673600" cy="2628900"/>
          </a:xfrm>
          <a:prstGeom prst="rect">
            <a:avLst/>
          </a:prstGeom>
        </p:spPr>
        <p:txBody>
          <a:bodyPr lIns="93177" tIns="46589" rIns="93177" bIns="46589"/>
          <a:lstStyle/>
          <a:p>
            <a:endParaRPr/>
          </a:p>
        </p:txBody>
      </p:sp>
      <p:sp>
        <p:nvSpPr>
          <p:cNvPr id="167" name="Shape 167"/>
          <p:cNvSpPr>
            <a:spLocks noGrp="1"/>
          </p:cNvSpPr>
          <p:nvPr>
            <p:ph type="body" sz="quarter" idx="1"/>
          </p:nvPr>
        </p:nvSpPr>
        <p:spPr>
          <a:xfrm>
            <a:off x="1239520" y="3329940"/>
            <a:ext cx="6817360" cy="31546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2_Diapositiva de título">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363220" y="1631314"/>
            <a:ext cx="11465560" cy="1325564"/>
          </a:xfrm>
          <a:prstGeom prst="rect">
            <a:avLst/>
          </a:prstGeom>
        </p:spPr>
        <p:txBody>
          <a:bodyPr/>
          <a:lstStyle>
            <a:lvl1pPr algn="ctr">
              <a:defRPr>
                <a:solidFill>
                  <a:srgbClr val="DEC9A2"/>
                </a:solidFill>
              </a:defRPr>
            </a:lvl1pPr>
          </a:lstStyle>
          <a:p>
            <a:r>
              <a:t>Texto del título</a:t>
            </a:r>
          </a:p>
        </p:txBody>
      </p:sp>
      <p:sp>
        <p:nvSpPr>
          <p:cNvPr id="12" name="Nivel de texto 1…"/>
          <p:cNvSpPr txBox="1">
            <a:spLocks noGrp="1"/>
          </p:cNvSpPr>
          <p:nvPr>
            <p:ph type="body" sz="quarter" idx="1"/>
          </p:nvPr>
        </p:nvSpPr>
        <p:spPr>
          <a:xfrm>
            <a:off x="363220" y="3270884"/>
            <a:ext cx="11465560" cy="1137922"/>
          </a:xfrm>
          <a:prstGeom prst="rect">
            <a:avLst/>
          </a:prstGeom>
        </p:spPr>
        <p:txBody>
          <a:bodyP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3" name="Conector recto 2"/>
          <p:cNvSpPr/>
          <p:nvPr/>
        </p:nvSpPr>
        <p:spPr>
          <a:xfrm>
            <a:off x="2006600" y="3048000"/>
            <a:ext cx="8178801" cy="0"/>
          </a:xfrm>
          <a:prstGeom prst="line">
            <a:avLst/>
          </a:prstGeom>
          <a:ln w="38100">
            <a:solidFill>
              <a:srgbClr val="DEC9A2"/>
            </a:solidFill>
            <a:miter/>
          </a:ln>
        </p:spPr>
        <p:txBody>
          <a:bodyPr lIns="45719" rIns="45719"/>
          <a:lstStyle/>
          <a:p>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Texto del título"/>
          <p:cNvSpPr txBox="1">
            <a:spLocks noGrp="1"/>
          </p:cNvSpPr>
          <p:nvPr>
            <p:ph type="title"/>
          </p:nvPr>
        </p:nvSpPr>
        <p:spPr>
          <a:xfrm>
            <a:off x="363220" y="1634330"/>
            <a:ext cx="11465560" cy="1325564"/>
          </a:xfrm>
          <a:prstGeom prst="rect">
            <a:avLst/>
          </a:prstGeom>
        </p:spPr>
        <p:txBody>
          <a:bodyPr/>
          <a:lstStyle>
            <a:lvl1pPr algn="ctr">
              <a:defRPr>
                <a:solidFill>
                  <a:srgbClr val="A42145"/>
                </a:solidFill>
              </a:defRPr>
            </a:lvl1pPr>
          </a:lstStyle>
          <a:p>
            <a:r>
              <a:t>Texto del título</a:t>
            </a:r>
          </a:p>
        </p:txBody>
      </p:sp>
      <p:sp>
        <p:nvSpPr>
          <p:cNvPr id="32" name="Nivel de texto 1…"/>
          <p:cNvSpPr txBox="1">
            <a:spLocks noGrp="1"/>
          </p:cNvSpPr>
          <p:nvPr>
            <p:ph type="body" sz="quarter" idx="1"/>
          </p:nvPr>
        </p:nvSpPr>
        <p:spPr>
          <a:xfrm>
            <a:off x="363220" y="3270884"/>
            <a:ext cx="11465560" cy="1137922"/>
          </a:xfrm>
          <a:prstGeom prst="rect">
            <a:avLst/>
          </a:prstGeom>
        </p:spPr>
        <p:txBody>
          <a:bodyPr/>
          <a:lstStyle>
            <a:lvl1pPr algn="ctr"/>
            <a:lvl2pPr algn="ctr"/>
            <a:lvl3pPr algn="ctr"/>
            <a:lvl4pPr algn="ctr"/>
            <a:lvl5pPr algn="ctr"/>
          </a:lstStyle>
          <a:p>
            <a:r>
              <a:t>Nivel de texto 1</a:t>
            </a:r>
          </a:p>
          <a:p>
            <a:pPr lvl="1"/>
            <a:r>
              <a:t>Nivel de texto 2</a:t>
            </a:r>
          </a:p>
          <a:p>
            <a:pPr lvl="2"/>
            <a:r>
              <a:t>Nivel de texto 3</a:t>
            </a:r>
          </a:p>
          <a:p>
            <a:pPr lvl="3"/>
            <a:r>
              <a:t>Nivel de texto 4</a:t>
            </a:r>
          </a:p>
          <a:p>
            <a:pPr lvl="4"/>
            <a:r>
              <a:t>Nivel de texto 5</a:t>
            </a:r>
          </a:p>
        </p:txBody>
      </p:sp>
      <p:sp>
        <p:nvSpPr>
          <p:cNvPr id="33" name="Conector recto 13"/>
          <p:cNvSpPr/>
          <p:nvPr/>
        </p:nvSpPr>
        <p:spPr>
          <a:xfrm>
            <a:off x="2006600" y="3048000"/>
            <a:ext cx="8178801" cy="0"/>
          </a:xfrm>
          <a:prstGeom prst="line">
            <a:avLst/>
          </a:prstGeom>
          <a:ln w="38100">
            <a:solidFill>
              <a:srgbClr val="BC945A"/>
            </a:solidFill>
            <a:miter/>
          </a:ln>
        </p:spPr>
        <p:txBody>
          <a:bodyPr lIns="45719" rIns="45719"/>
          <a:lstStyle/>
          <a:p>
            <a:endParaRPr/>
          </a:p>
        </p:txBody>
      </p:sp>
      <p:sp>
        <p:nvSpPr>
          <p:cNvPr id="3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Encabezado de sección">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7" name="Texto del título"/>
          <p:cNvSpPr txBox="1">
            <a:spLocks noGrp="1"/>
          </p:cNvSpPr>
          <p:nvPr>
            <p:ph type="title"/>
          </p:nvPr>
        </p:nvSpPr>
        <p:spPr>
          <a:xfrm>
            <a:off x="831850" y="784706"/>
            <a:ext cx="10521950" cy="1806096"/>
          </a:xfrm>
          <a:prstGeom prst="rect">
            <a:avLst/>
          </a:prstGeom>
        </p:spPr>
        <p:txBody>
          <a:bodyPr anchor="b"/>
          <a:lstStyle>
            <a:lvl1pPr algn="ctr">
              <a:defRPr b="1">
                <a:solidFill>
                  <a:srgbClr val="BC945A"/>
                </a:solidFill>
              </a:defRPr>
            </a:lvl1pPr>
          </a:lstStyle>
          <a:p>
            <a:r>
              <a:t>Texto del título</a:t>
            </a:r>
          </a:p>
        </p:txBody>
      </p:sp>
      <p:sp>
        <p:nvSpPr>
          <p:cNvPr id="78" name="Nivel de texto 1…"/>
          <p:cNvSpPr txBox="1">
            <a:spLocks noGrp="1"/>
          </p:cNvSpPr>
          <p:nvPr>
            <p:ph type="body" sz="half" idx="1"/>
          </p:nvPr>
        </p:nvSpPr>
        <p:spPr>
          <a:xfrm>
            <a:off x="831850" y="2956561"/>
            <a:ext cx="10515600" cy="2208059"/>
          </a:xfrm>
          <a:prstGeom prst="rect">
            <a:avLst/>
          </a:prstGeom>
        </p:spPr>
        <p:txBody>
          <a:bodyPr/>
          <a:lstStyle>
            <a:lvl1pPr>
              <a:defRPr>
                <a:solidFill>
                  <a:srgbClr val="888888"/>
                </a:solidFill>
                <a:latin typeface="Montserrat Regular"/>
                <a:ea typeface="Montserrat Regular"/>
                <a:cs typeface="Montserrat Regular"/>
                <a:sym typeface="Montserrat Regular"/>
              </a:defRPr>
            </a:lvl1pPr>
            <a:lvl2pPr marL="0" indent="457200">
              <a:buSzTx/>
              <a:buNone/>
              <a:defRPr>
                <a:solidFill>
                  <a:srgbClr val="888888"/>
                </a:solidFill>
                <a:latin typeface="Montserrat Regular"/>
                <a:ea typeface="Montserrat Regular"/>
                <a:cs typeface="Montserrat Regular"/>
                <a:sym typeface="Montserrat Regular"/>
              </a:defRPr>
            </a:lvl2pPr>
            <a:lvl3pPr marL="0" indent="914400">
              <a:buSzTx/>
              <a:buNone/>
              <a:defRPr>
                <a:solidFill>
                  <a:srgbClr val="888888"/>
                </a:solidFill>
                <a:latin typeface="Montserrat Regular"/>
                <a:ea typeface="Montserrat Regular"/>
                <a:cs typeface="Montserrat Regular"/>
                <a:sym typeface="Montserrat Regular"/>
              </a:defRPr>
            </a:lvl3pPr>
            <a:lvl4pPr marL="0" indent="1371600">
              <a:buSzTx/>
              <a:buNone/>
              <a:defRPr>
                <a:solidFill>
                  <a:srgbClr val="888888"/>
                </a:solidFill>
                <a:latin typeface="Montserrat Regular"/>
                <a:ea typeface="Montserrat Regular"/>
                <a:cs typeface="Montserrat Regular"/>
                <a:sym typeface="Montserrat Regular"/>
              </a:defRPr>
            </a:lvl4pPr>
            <a:lvl5pPr marL="0" indent="1828800">
              <a:buSzTx/>
              <a:buNone/>
              <a:defRPr>
                <a:solidFill>
                  <a:srgbClr val="888888"/>
                </a:solidFill>
                <a:latin typeface="Montserrat Regular"/>
                <a:ea typeface="Montserrat Regular"/>
                <a:cs typeface="Montserrat Regular"/>
                <a:sym typeface="Montserrat Regular"/>
              </a:defRPr>
            </a:lvl5pPr>
          </a:lstStyle>
          <a:p>
            <a:r>
              <a:t>Nivel de texto 1</a:t>
            </a:r>
          </a:p>
          <a:p>
            <a:pPr lvl="1"/>
            <a:r>
              <a:t>Nivel de texto 2</a:t>
            </a:r>
          </a:p>
          <a:p>
            <a:pPr lvl="2"/>
            <a:r>
              <a:t>Nivel de texto 3</a:t>
            </a:r>
          </a:p>
          <a:p>
            <a:pPr lvl="3"/>
            <a:r>
              <a:t>Nivel de texto 4</a:t>
            </a:r>
          </a:p>
          <a:p>
            <a:pPr lvl="4"/>
            <a:r>
              <a:t>Nivel de texto 5</a:t>
            </a:r>
          </a:p>
        </p:txBody>
      </p:sp>
      <p:sp>
        <p:nvSpPr>
          <p:cNvPr id="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4" name="Texto del título"/>
          <p:cNvSpPr txBox="1">
            <a:spLocks noGrp="1"/>
          </p:cNvSpPr>
          <p:nvPr>
            <p:ph type="title"/>
          </p:nvPr>
        </p:nvSpPr>
        <p:spPr>
          <a:xfrm>
            <a:off x="386079" y="568858"/>
            <a:ext cx="4155442" cy="1325564"/>
          </a:xfrm>
          <a:prstGeom prst="rect">
            <a:avLst/>
          </a:prstGeom>
        </p:spPr>
        <p:txBody>
          <a:bodyPr/>
          <a:lstStyle>
            <a:lvl1pPr>
              <a:defRPr sz="3600"/>
            </a:lvl1pPr>
          </a:lstStyle>
          <a:p>
            <a:r>
              <a:t>Texto del título</a:t>
            </a:r>
          </a:p>
        </p:txBody>
      </p:sp>
      <p:sp>
        <p:nvSpPr>
          <p:cNvPr id="95" name="Nivel de texto 1…"/>
          <p:cNvSpPr txBox="1">
            <a:spLocks noGrp="1"/>
          </p:cNvSpPr>
          <p:nvPr>
            <p:ph type="body" sz="half" idx="1"/>
          </p:nvPr>
        </p:nvSpPr>
        <p:spPr>
          <a:xfrm>
            <a:off x="5029200" y="1825625"/>
            <a:ext cx="6324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5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3" name="Texto del título"/>
          <p:cNvSpPr txBox="1">
            <a:spLocks noGrp="1"/>
          </p:cNvSpPr>
          <p:nvPr>
            <p:ph type="title"/>
          </p:nvPr>
        </p:nvSpPr>
        <p:spPr>
          <a:xfrm>
            <a:off x="452119" y="542982"/>
            <a:ext cx="4114801" cy="1029145"/>
          </a:xfrm>
          <a:prstGeom prst="rect">
            <a:avLst/>
          </a:prstGeom>
        </p:spPr>
        <p:txBody>
          <a:bodyPr/>
          <a:lstStyle>
            <a:lvl1pPr>
              <a:defRPr sz="3600">
                <a:solidFill>
                  <a:srgbClr val="245C4F"/>
                </a:solidFill>
              </a:defRPr>
            </a:lvl1pPr>
          </a:lstStyle>
          <a:p>
            <a:r>
              <a:t>Texto del título</a:t>
            </a:r>
          </a:p>
        </p:txBody>
      </p:sp>
      <p:sp>
        <p:nvSpPr>
          <p:cNvPr id="104" name="Nivel de texto 1…"/>
          <p:cNvSpPr txBox="1">
            <a:spLocks noGrp="1"/>
          </p:cNvSpPr>
          <p:nvPr>
            <p:ph type="body" sz="half" idx="1"/>
          </p:nvPr>
        </p:nvSpPr>
        <p:spPr>
          <a:xfrm>
            <a:off x="4988559" y="1825625"/>
            <a:ext cx="6365241"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6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 name="Texto del título"/>
          <p:cNvSpPr txBox="1">
            <a:spLocks noGrp="1"/>
          </p:cNvSpPr>
          <p:nvPr>
            <p:ph type="title"/>
          </p:nvPr>
        </p:nvSpPr>
        <p:spPr>
          <a:xfrm>
            <a:off x="274317" y="578801"/>
            <a:ext cx="4036424" cy="1260476"/>
          </a:xfrm>
          <a:prstGeom prst="rect">
            <a:avLst/>
          </a:prstGeom>
        </p:spPr>
        <p:txBody>
          <a:bodyPr/>
          <a:lstStyle>
            <a:lvl1pPr>
              <a:defRPr sz="3900">
                <a:solidFill>
                  <a:srgbClr val="A42145"/>
                </a:solidFill>
              </a:defRPr>
            </a:lvl1pPr>
          </a:lstStyle>
          <a:p>
            <a:r>
              <a:t>Texto del título</a:t>
            </a:r>
          </a:p>
        </p:txBody>
      </p:sp>
      <p:sp>
        <p:nvSpPr>
          <p:cNvPr id="113" name="Nivel de texto 1…"/>
          <p:cNvSpPr txBox="1">
            <a:spLocks noGrp="1"/>
          </p:cNvSpPr>
          <p:nvPr>
            <p:ph type="body" sz="half" idx="1"/>
          </p:nvPr>
        </p:nvSpPr>
        <p:spPr>
          <a:xfrm>
            <a:off x="4785359" y="1209039"/>
            <a:ext cx="6568441" cy="4967925"/>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ación">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0" name="Texto del título"/>
          <p:cNvSpPr txBox="1">
            <a:spLocks noGrp="1"/>
          </p:cNvSpPr>
          <p:nvPr>
            <p:ph type="title"/>
          </p:nvPr>
        </p:nvSpPr>
        <p:spPr>
          <a:xfrm>
            <a:off x="839787" y="365125"/>
            <a:ext cx="6116184" cy="1325563"/>
          </a:xfrm>
          <a:prstGeom prst="rect">
            <a:avLst/>
          </a:prstGeom>
        </p:spPr>
        <p:txBody>
          <a:bodyPr/>
          <a:lstStyle>
            <a:lvl1pPr>
              <a:defRPr sz="3200" b="1">
                <a:solidFill>
                  <a:srgbClr val="404040"/>
                </a:solidFill>
              </a:defRPr>
            </a:lvl1pPr>
          </a:lstStyle>
          <a:p>
            <a:r>
              <a:t>Texto del título</a:t>
            </a:r>
          </a:p>
        </p:txBody>
      </p:sp>
      <p:sp>
        <p:nvSpPr>
          <p:cNvPr id="131" name="Nivel de texto 1…"/>
          <p:cNvSpPr txBox="1">
            <a:spLocks noGrp="1"/>
          </p:cNvSpPr>
          <p:nvPr>
            <p:ph type="body" sz="quarter" idx="1"/>
          </p:nvPr>
        </p:nvSpPr>
        <p:spPr>
          <a:xfrm>
            <a:off x="839787" y="2036761"/>
            <a:ext cx="5682934" cy="823913"/>
          </a:xfrm>
          <a:prstGeom prst="rect">
            <a:avLst/>
          </a:prstGeom>
        </p:spPr>
        <p:txBody>
          <a:bodyPr anchor="b"/>
          <a:lstStyle>
            <a:lvl1pPr>
              <a:defRPr sz="2800">
                <a:latin typeface="Montserrat Medium"/>
                <a:ea typeface="Montserrat Medium"/>
                <a:cs typeface="Montserrat Medium"/>
                <a:sym typeface="Montserrat Medium"/>
              </a:defRPr>
            </a:lvl1pPr>
            <a:lvl2pPr marL="0" indent="457200">
              <a:buSzTx/>
              <a:buNone/>
              <a:defRPr sz="2800">
                <a:latin typeface="Montserrat Medium"/>
                <a:ea typeface="Montserrat Medium"/>
                <a:cs typeface="Montserrat Medium"/>
                <a:sym typeface="Montserrat Medium"/>
              </a:defRPr>
            </a:lvl2pPr>
            <a:lvl3pPr marL="0" indent="914400">
              <a:buSzTx/>
              <a:buNone/>
              <a:defRPr sz="2800">
                <a:latin typeface="Montserrat Medium"/>
                <a:ea typeface="Montserrat Medium"/>
                <a:cs typeface="Montserrat Medium"/>
                <a:sym typeface="Montserrat Medium"/>
              </a:defRPr>
            </a:lvl3pPr>
            <a:lvl4pPr marL="0" indent="1371600">
              <a:buSzTx/>
              <a:buNone/>
              <a:defRPr sz="2800">
                <a:latin typeface="Montserrat Medium"/>
                <a:ea typeface="Montserrat Medium"/>
                <a:cs typeface="Montserrat Medium"/>
                <a:sym typeface="Montserrat Medium"/>
              </a:defRPr>
            </a:lvl4pPr>
            <a:lvl5pPr marL="0" indent="1828800">
              <a:buSzTx/>
              <a:buNone/>
              <a:defRPr sz="2800">
                <a:latin typeface="Montserrat Medium"/>
                <a:ea typeface="Montserrat Medium"/>
                <a:cs typeface="Montserrat Medium"/>
                <a:sym typeface="Montserrat Medium"/>
              </a:defRPr>
            </a:lvl5pPr>
          </a:lstStyle>
          <a:p>
            <a:r>
              <a:t>Nivel de texto 1</a:t>
            </a:r>
          </a:p>
          <a:p>
            <a:pPr lvl="1"/>
            <a:r>
              <a:t>Nivel de texto 2</a:t>
            </a:r>
          </a:p>
          <a:p>
            <a:pPr lvl="2"/>
            <a:r>
              <a:t>Nivel de texto 3</a:t>
            </a:r>
          </a:p>
          <a:p>
            <a:pPr lvl="3"/>
            <a:r>
              <a:t>Nivel de texto 4</a:t>
            </a:r>
          </a:p>
          <a:p>
            <a:pPr lvl="4"/>
            <a:r>
              <a:t>Nivel de texto 5</a:t>
            </a:r>
          </a:p>
        </p:txBody>
      </p:sp>
      <p:sp>
        <p:nvSpPr>
          <p:cNvPr id="132" name="Marcador de texto 4"/>
          <p:cNvSpPr>
            <a:spLocks noGrp="1"/>
          </p:cNvSpPr>
          <p:nvPr>
            <p:ph type="body" sz="quarter" idx="13"/>
          </p:nvPr>
        </p:nvSpPr>
        <p:spPr>
          <a:xfrm>
            <a:off x="7807959" y="2051684"/>
            <a:ext cx="3967481" cy="823913"/>
          </a:xfrm>
          <a:prstGeom prst="rect">
            <a:avLst/>
          </a:prstGeom>
        </p:spPr>
        <p:txBody>
          <a:bodyPr anchor="b"/>
          <a:lstStyle/>
          <a:p>
            <a:pPr>
              <a:defRPr sz="2800">
                <a:solidFill>
                  <a:srgbClr val="000000"/>
                </a:solidFill>
                <a:latin typeface="Montserrat Medium"/>
                <a:ea typeface="Montserrat Medium"/>
                <a:cs typeface="Montserrat Medium"/>
                <a:sym typeface="Montserrat Medium"/>
              </a:defRPr>
            </a:pPr>
            <a:endParaRPr/>
          </a:p>
        </p:txBody>
      </p:sp>
      <p:sp>
        <p:nvSpPr>
          <p:cNvPr id="1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C9BAF-BAC6-47BF-AE81-405E95EF5A1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7A81A8A-9CA0-4D33-A362-36FD721042A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3763E5E-1228-486E-9516-F3FC932252F1}"/>
              </a:ext>
            </a:extLst>
          </p:cNvPr>
          <p:cNvSpPr>
            <a:spLocks noGrp="1"/>
          </p:cNvSpPr>
          <p:nvPr>
            <p:ph type="dt" sz="half" idx="10"/>
          </p:nvPr>
        </p:nvSpPr>
        <p:spPr/>
        <p:txBody>
          <a:bodyPr/>
          <a:lstStyle/>
          <a:p>
            <a:fld id="{A844D5CE-DA16-440E-936E-4DD85F69C47B}" type="datetimeFigureOut">
              <a:rPr lang="es-MX" smtClean="0"/>
              <a:t>17/08/2023</a:t>
            </a:fld>
            <a:endParaRPr lang="es-MX"/>
          </a:p>
        </p:txBody>
      </p:sp>
      <p:sp>
        <p:nvSpPr>
          <p:cNvPr id="5" name="Marcador de pie de página 4">
            <a:extLst>
              <a:ext uri="{FF2B5EF4-FFF2-40B4-BE49-F238E27FC236}">
                <a16:creationId xmlns:a16="http://schemas.microsoft.com/office/drawing/2014/main" id="{A2208D4A-9BAD-4D6E-9D13-3264CB95DB6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46D4A01-209C-4865-AFDD-71D9E9BFE42A}"/>
              </a:ext>
            </a:extLst>
          </p:cNvPr>
          <p:cNvSpPr>
            <a:spLocks noGrp="1"/>
          </p:cNvSpPr>
          <p:nvPr>
            <p:ph type="sldNum" sz="quarter" idx="12"/>
          </p:nvPr>
        </p:nvSpPr>
        <p:spPr/>
        <p:txBody>
          <a:bodyPr/>
          <a:lstStyle/>
          <a:p>
            <a:fld id="{0EEBDC73-077E-4B86-8BE2-C68C0987014D}" type="slidenum">
              <a:rPr lang="es-MX" smtClean="0"/>
              <a:t>‹Nº›</a:t>
            </a:fld>
            <a:endParaRPr lang="es-MX"/>
          </a:p>
        </p:txBody>
      </p:sp>
    </p:spTree>
    <p:extLst>
      <p:ext uri="{BB962C8B-B14F-4D97-AF65-F5344CB8AC3E}">
        <p14:creationId xmlns:p14="http://schemas.microsoft.com/office/powerpoint/2010/main" val="76264430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411480" y="598713"/>
            <a:ext cx="10942320" cy="1213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Texto del título</a:t>
            </a:r>
          </a:p>
        </p:txBody>
      </p:sp>
      <p:sp>
        <p:nvSpPr>
          <p:cNvPr id="3" name="Nivel de texto 1…"/>
          <p:cNvSpPr txBox="1">
            <a:spLocks noGrp="1"/>
          </p:cNvSpPr>
          <p:nvPr>
            <p:ph type="body" idx="1"/>
          </p:nvPr>
        </p:nvSpPr>
        <p:spPr>
          <a:xfrm>
            <a:off x="411480" y="1991359"/>
            <a:ext cx="10942320" cy="4185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8" r:id="rId4"/>
    <p:sldLayoutId id="2147483659" r:id="rId5"/>
    <p:sldLayoutId id="2147483660" r:id="rId6"/>
    <p:sldLayoutId id="2147483662" r:id="rId7"/>
    <p:sldLayoutId id="2147483663" r:id="rId8"/>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p:titleStyle>
    <p:body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G_N_cajBYcM"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2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g_NCaKQa6s" TargetMode="External"/><Relationship Id="rId2" Type="http://schemas.openxmlformats.org/officeDocument/2006/relationships/hyperlink" Target="https://www.youtube.com/watch?v=SXl8dYaQAR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0.xml"/><Relationship Id="rId3" Type="http://schemas.openxmlformats.org/officeDocument/2006/relationships/slide" Target="slide22.xml"/><Relationship Id="rId7" Type="http://schemas.openxmlformats.org/officeDocument/2006/relationships/slide" Target="slide27.xml"/><Relationship Id="rId12" Type="http://schemas.openxmlformats.org/officeDocument/2006/relationships/image" Target="../media/image13.svg"/><Relationship Id="rId2" Type="http://schemas.openxmlformats.org/officeDocument/2006/relationships/slide" Target="slide21.xml"/><Relationship Id="rId1" Type="http://schemas.openxmlformats.org/officeDocument/2006/relationships/slideLayout" Target="../slideLayouts/slideLayout8.xml"/><Relationship Id="rId6" Type="http://schemas.openxmlformats.org/officeDocument/2006/relationships/slide" Target="slide25.xml"/><Relationship Id="rId11" Type="http://schemas.openxmlformats.org/officeDocument/2006/relationships/image" Target="../media/image12.png"/><Relationship Id="rId5" Type="http://schemas.openxmlformats.org/officeDocument/2006/relationships/slide" Target="slide24.xml"/><Relationship Id="rId10" Type="http://schemas.openxmlformats.org/officeDocument/2006/relationships/slide" Target="slide19.xml"/><Relationship Id="rId4" Type="http://schemas.openxmlformats.org/officeDocument/2006/relationships/slide" Target="slide23.xml"/><Relationship Id="rId9" Type="http://schemas.openxmlformats.org/officeDocument/2006/relationships/slide" Target="slide2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0.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slide" Target="slide20.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5.sv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xml"/><Relationship Id="rId7" Type="http://schemas.openxmlformats.org/officeDocument/2006/relationships/slide" Target="slide20.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5.sv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slide" Target="slide20.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0.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slide" Target="slide20.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0.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5.xml"/><Relationship Id="rId7" Type="http://schemas.openxmlformats.org/officeDocument/2006/relationships/slide" Target="slide20.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5.sv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0.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0.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3.xml"/><Relationship Id="rId7" Type="http://schemas.openxmlformats.org/officeDocument/2006/relationships/slide" Target="slide19.xml"/><Relationship Id="rId2" Type="http://schemas.openxmlformats.org/officeDocument/2006/relationships/slide" Target="slide32.xml"/><Relationship Id="rId1" Type="http://schemas.openxmlformats.org/officeDocument/2006/relationships/slideLayout" Target="../slideLayouts/slideLayout8.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4.xml"/><Relationship Id="rId9" Type="http://schemas.openxmlformats.org/officeDocument/2006/relationships/image" Target="../media/image13.sv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1.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1.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1.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1.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1.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2"/>
          </p:nvPr>
        </p:nvSpPr>
        <p:spPr/>
        <p:txBody>
          <a:bodyPr/>
          <a:lstStyle/>
          <a:p>
            <a:fld id="{86CB4B4D-7CA3-9044-876B-883B54F8677D}" type="slidenum">
              <a:rPr lang="es-MX" smtClean="0"/>
              <a:t>1</a:t>
            </a:fld>
            <a:endParaRPr lang="es-MX"/>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42" y="4932183"/>
            <a:ext cx="1551118" cy="1741350"/>
          </a:xfrm>
          <a:prstGeom prst="rect">
            <a:avLst/>
          </a:prstGeom>
        </p:spPr>
      </p:pic>
      <p:sp>
        <p:nvSpPr>
          <p:cNvPr id="12" name="Título 1">
            <a:extLst>
              <a:ext uri="{FF2B5EF4-FFF2-40B4-BE49-F238E27FC236}">
                <a16:creationId xmlns:a16="http://schemas.microsoft.com/office/drawing/2014/main" id="{15BF5953-6F18-4804-BB99-B3B18134AFD6}"/>
              </a:ext>
            </a:extLst>
          </p:cNvPr>
          <p:cNvSpPr>
            <a:spLocks noGrp="1"/>
          </p:cNvSpPr>
          <p:nvPr>
            <p:ph type="title"/>
          </p:nvPr>
        </p:nvSpPr>
        <p:spPr>
          <a:xfrm>
            <a:off x="1330099" y="1925817"/>
            <a:ext cx="9645902" cy="536660"/>
          </a:xfrm>
        </p:spPr>
        <p:txBody>
          <a:bodyPr>
            <a:normAutofit/>
          </a:bodyPr>
          <a:lstStyle/>
          <a:p>
            <a:r>
              <a:rPr lang="es-MX" sz="3200" b="1" dirty="0">
                <a:solidFill>
                  <a:srgbClr val="990033"/>
                </a:solidFill>
                <a:latin typeface="Montserrat" panose="00000500000000000000" pitchFamily="2" charset="0"/>
              </a:rPr>
              <a:t>Auditoría de Desempeño (AD)</a:t>
            </a:r>
            <a:endParaRPr lang="es-MX" sz="3600" dirty="0">
              <a:solidFill>
                <a:srgbClr val="990033"/>
              </a:solidFill>
              <a:latin typeface="Montserrat" panose="00000500000000000000" pitchFamily="2" charset="0"/>
            </a:endParaRPr>
          </a:p>
        </p:txBody>
      </p:sp>
      <p:sp>
        <p:nvSpPr>
          <p:cNvPr id="13" name="Rectángulo 12">
            <a:extLst>
              <a:ext uri="{FF2B5EF4-FFF2-40B4-BE49-F238E27FC236}">
                <a16:creationId xmlns:a16="http://schemas.microsoft.com/office/drawing/2014/main" id="{A63F74D2-34B5-4FEB-8817-8B0995C3A332}"/>
              </a:ext>
            </a:extLst>
          </p:cNvPr>
          <p:cNvSpPr/>
          <p:nvPr/>
        </p:nvSpPr>
        <p:spPr>
          <a:xfrm>
            <a:off x="2347404" y="3223601"/>
            <a:ext cx="7634796" cy="954107"/>
          </a:xfrm>
          <a:prstGeom prst="rect">
            <a:avLst/>
          </a:prstGeom>
          <a:noFill/>
        </p:spPr>
        <p:txBody>
          <a:bodyPr wrap="square" lIns="91440" tIns="45720" rIns="91440" bIns="45720">
            <a:spAutoFit/>
          </a:bodyPr>
          <a:lstStyle/>
          <a:p>
            <a:pPr algn="ctr"/>
            <a:r>
              <a:rPr lang="es-ES" sz="2800" b="0" cap="none" spc="0" dirty="0">
                <a:ln w="0"/>
                <a:solidFill>
                  <a:schemeClr val="tx1"/>
                </a:solidFill>
                <a:effectLst>
                  <a:outerShdw blurRad="38100" dist="19050" dir="2700000" algn="tl" rotWithShape="0">
                    <a:schemeClr val="dk1">
                      <a:alpha val="40000"/>
                    </a:schemeClr>
                  </a:outerShdw>
                </a:effectLst>
              </a:rPr>
              <a:t>Unidad 2</a:t>
            </a:r>
          </a:p>
          <a:p>
            <a:pPr algn="ctr"/>
            <a:r>
              <a:rPr lang="es-ES" sz="2800" dirty="0">
                <a:ln w="0"/>
                <a:solidFill>
                  <a:schemeClr val="tx1"/>
                </a:solidFill>
                <a:effectLst>
                  <a:outerShdw blurRad="38100" dist="19050" dir="2700000" algn="tl" rotWithShape="0">
                    <a:schemeClr val="dk1">
                      <a:alpha val="40000"/>
                    </a:schemeClr>
                  </a:outerShdw>
                </a:effectLst>
              </a:rPr>
              <a:t>Marco de referencia y documentos normativos</a:t>
            </a:r>
            <a:endParaRPr lang="es-E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569178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F7F03-8C57-4A6C-9722-0C9828984746}"/>
              </a:ext>
            </a:extLst>
          </p:cNvPr>
          <p:cNvSpPr>
            <a:spLocks noGrp="1"/>
          </p:cNvSpPr>
          <p:nvPr>
            <p:ph type="title"/>
          </p:nvPr>
        </p:nvSpPr>
        <p:spPr/>
        <p:txBody>
          <a:bodyPr/>
          <a:lstStyle/>
          <a:p>
            <a:pPr algn="ctr"/>
            <a:r>
              <a:rPr lang="es-MX" dirty="0"/>
              <a:t>1ª. Sección:</a:t>
            </a:r>
            <a:br>
              <a:rPr lang="es-MX" dirty="0"/>
            </a:br>
            <a:r>
              <a:rPr lang="es-MX" dirty="0"/>
              <a:t>Marco</a:t>
            </a:r>
          </a:p>
        </p:txBody>
      </p:sp>
      <p:sp>
        <p:nvSpPr>
          <p:cNvPr id="3" name="Marcador de texto 2">
            <a:extLst>
              <a:ext uri="{FF2B5EF4-FFF2-40B4-BE49-F238E27FC236}">
                <a16:creationId xmlns:a16="http://schemas.microsoft.com/office/drawing/2014/main" id="{08B8447A-CE10-476B-8EEF-E5F4AF8A092D}"/>
              </a:ext>
            </a:extLst>
          </p:cNvPr>
          <p:cNvSpPr>
            <a:spLocks noGrp="1"/>
          </p:cNvSpPr>
          <p:nvPr>
            <p:ph type="body" sz="half" idx="1"/>
          </p:nvPr>
        </p:nvSpPr>
        <p:spPr/>
        <p:txBody>
          <a:bodyPr/>
          <a:lstStyle/>
          <a:p>
            <a:pPr marL="342900" indent="-342900">
              <a:buFont typeface="Wingdings" panose="05000000000000000000" pitchFamily="2" charset="2"/>
              <a:buChar char="v"/>
            </a:pPr>
            <a:r>
              <a:rPr lang="es-MX" dirty="0"/>
              <a:t>Concepto.</a:t>
            </a:r>
          </a:p>
          <a:p>
            <a:pPr marL="342900" indent="-342900">
              <a:buFont typeface="Wingdings" panose="05000000000000000000" pitchFamily="2" charset="2"/>
              <a:buChar char="v"/>
            </a:pPr>
            <a:r>
              <a:rPr lang="es-MX" dirty="0"/>
              <a:t>Las tres “E”.</a:t>
            </a:r>
          </a:p>
          <a:p>
            <a:pPr marL="342900" indent="-342900" algn="just">
              <a:buFont typeface="Wingdings" panose="05000000000000000000" pitchFamily="2" charset="2"/>
              <a:buChar char="v"/>
            </a:pPr>
            <a:r>
              <a:rPr lang="es-MX" dirty="0"/>
              <a:t>Las AD incluyen un análisis de las condiciones que son necesarias para garantizar que las tres “E” puedan mantenerse.</a:t>
            </a:r>
          </a:p>
          <a:p>
            <a:pPr marL="342900" indent="-342900" algn="just">
              <a:buFont typeface="Wingdings" panose="05000000000000000000" pitchFamily="2" charset="2"/>
              <a:buChar char="v"/>
            </a:pPr>
            <a:r>
              <a:rPr lang="es-MX" dirty="0"/>
              <a:t>Cuando se trate de una auditoría combinada (AD + auditoría de cumplimiento) se deberán de observar todas las NORMAS pertinentes.</a:t>
            </a:r>
          </a:p>
          <a:p>
            <a:pPr marL="342900" indent="-342900" algn="just">
              <a:buFont typeface="Wingdings" panose="05000000000000000000" pitchFamily="2" charset="2"/>
              <a:buChar char="v"/>
            </a:pPr>
            <a:r>
              <a:rPr lang="es-MX" dirty="0"/>
              <a:t>El objeto de estudio de la AD </a:t>
            </a:r>
            <a:r>
              <a:rPr lang="es-MX" b="1" dirty="0"/>
              <a:t>no tiene que estar limitado a programas, entidades o fondos específicos</a:t>
            </a:r>
            <a:r>
              <a:rPr lang="es-MX" dirty="0"/>
              <a:t>, pueden también </a:t>
            </a:r>
            <a:r>
              <a:rPr lang="es-MX" u="sng" dirty="0"/>
              <a:t>incluir actividades </a:t>
            </a:r>
            <a:r>
              <a:rPr lang="es-MX" dirty="0"/>
              <a:t>(con </a:t>
            </a:r>
            <a:r>
              <a:rPr lang="es-MX" u="sng" dirty="0"/>
              <a:t>productos, resultados e impactos</a:t>
            </a:r>
            <a:r>
              <a:rPr lang="es-MX" dirty="0"/>
              <a:t>), ejemplo FONDEN.</a:t>
            </a:r>
          </a:p>
        </p:txBody>
      </p:sp>
      <p:sp>
        <p:nvSpPr>
          <p:cNvPr id="4" name="Marcador de número de diapositiva 3">
            <a:extLst>
              <a:ext uri="{FF2B5EF4-FFF2-40B4-BE49-F238E27FC236}">
                <a16:creationId xmlns:a16="http://schemas.microsoft.com/office/drawing/2014/main" id="{B5F003CC-5CEE-4B22-8C6E-A7E5405CFF75}"/>
              </a:ext>
            </a:extLst>
          </p:cNvPr>
          <p:cNvSpPr>
            <a:spLocks noGrp="1"/>
          </p:cNvSpPr>
          <p:nvPr>
            <p:ph type="sldNum" sz="quarter" idx="2"/>
          </p:nvPr>
        </p:nvSpPr>
        <p:spPr/>
        <p:txBody>
          <a:bodyPr/>
          <a:lstStyle/>
          <a:p>
            <a:fld id="{86CB4B4D-7CA3-9044-876B-883B54F8677D}" type="slidenum">
              <a:rPr lang="es-MX" smtClean="0"/>
              <a:t>10</a:t>
            </a:fld>
            <a:endParaRPr lang="es-MX"/>
          </a:p>
        </p:txBody>
      </p:sp>
    </p:spTree>
    <p:extLst>
      <p:ext uri="{BB962C8B-B14F-4D97-AF65-F5344CB8AC3E}">
        <p14:creationId xmlns:p14="http://schemas.microsoft.com/office/powerpoint/2010/main" val="39268042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C0576F-5C11-4BA0-8CCF-F4871459400A}"/>
              </a:ext>
            </a:extLst>
          </p:cNvPr>
          <p:cNvSpPr>
            <a:spLocks noGrp="1"/>
          </p:cNvSpPr>
          <p:nvPr>
            <p:ph type="title"/>
          </p:nvPr>
        </p:nvSpPr>
        <p:spPr>
          <a:xfrm>
            <a:off x="248191" y="1209040"/>
            <a:ext cx="4036424" cy="630239"/>
          </a:xfrm>
        </p:spPr>
        <p:txBody>
          <a:bodyPr/>
          <a:lstStyle/>
          <a:p>
            <a:pPr algn="ctr"/>
            <a:r>
              <a:rPr lang="es-MX" dirty="0"/>
              <a:t>Objetivo de la AD</a:t>
            </a:r>
          </a:p>
        </p:txBody>
      </p:sp>
      <p:sp>
        <p:nvSpPr>
          <p:cNvPr id="3" name="Marcador de texto 2">
            <a:extLst>
              <a:ext uri="{FF2B5EF4-FFF2-40B4-BE49-F238E27FC236}">
                <a16:creationId xmlns:a16="http://schemas.microsoft.com/office/drawing/2014/main" id="{DF47B497-E205-4A26-A769-A9A3F4BB4639}"/>
              </a:ext>
            </a:extLst>
          </p:cNvPr>
          <p:cNvSpPr>
            <a:spLocks noGrp="1"/>
          </p:cNvSpPr>
          <p:nvPr>
            <p:ph type="body" sz="half" idx="1"/>
          </p:nvPr>
        </p:nvSpPr>
        <p:spPr>
          <a:xfrm>
            <a:off x="4785359" y="1209040"/>
            <a:ext cx="6568441" cy="1129212"/>
          </a:xfrm>
        </p:spPr>
        <p:txBody>
          <a:bodyPr/>
          <a:lstStyle/>
          <a:p>
            <a:pPr algn="just"/>
            <a:r>
              <a:rPr lang="es-MX" b="1" dirty="0"/>
              <a:t>Promover una gestión gubernamental económica, eficaz y eficiente</a:t>
            </a:r>
            <a:r>
              <a:rPr lang="es-MX" dirty="0"/>
              <a:t>, contribuyendo a la rendición de cuentas y a la transparencia.</a:t>
            </a:r>
          </a:p>
        </p:txBody>
      </p:sp>
      <p:sp>
        <p:nvSpPr>
          <p:cNvPr id="4" name="Marcador de número de diapositiva 3">
            <a:extLst>
              <a:ext uri="{FF2B5EF4-FFF2-40B4-BE49-F238E27FC236}">
                <a16:creationId xmlns:a16="http://schemas.microsoft.com/office/drawing/2014/main" id="{C5701803-A96B-4145-AFFC-43451C75970E}"/>
              </a:ext>
            </a:extLst>
          </p:cNvPr>
          <p:cNvSpPr>
            <a:spLocks noGrp="1"/>
          </p:cNvSpPr>
          <p:nvPr>
            <p:ph type="sldNum" sz="quarter" idx="2"/>
          </p:nvPr>
        </p:nvSpPr>
        <p:spPr/>
        <p:txBody>
          <a:bodyPr/>
          <a:lstStyle/>
          <a:p>
            <a:fld id="{86CB4B4D-7CA3-9044-876B-883B54F8677D}" type="slidenum">
              <a:rPr lang="es-MX" smtClean="0"/>
              <a:t>11</a:t>
            </a:fld>
            <a:endParaRPr lang="es-MX"/>
          </a:p>
        </p:txBody>
      </p:sp>
      <p:cxnSp>
        <p:nvCxnSpPr>
          <p:cNvPr id="6" name="Conector recto de flecha 5">
            <a:extLst>
              <a:ext uri="{FF2B5EF4-FFF2-40B4-BE49-F238E27FC236}">
                <a16:creationId xmlns:a16="http://schemas.microsoft.com/office/drawing/2014/main" id="{C52EF058-AF89-4823-88F0-8141EC19A13C}"/>
              </a:ext>
            </a:extLst>
          </p:cNvPr>
          <p:cNvCxnSpPr>
            <a:stCxn id="2" idx="3"/>
          </p:cNvCxnSpPr>
          <p:nvPr/>
        </p:nvCxnSpPr>
        <p:spPr>
          <a:xfrm flipV="1">
            <a:off x="4284615" y="1524159"/>
            <a:ext cx="391888" cy="1"/>
          </a:xfrm>
          <a:prstGeom prst="straightConnector1">
            <a:avLst/>
          </a:prstGeom>
          <a:noFill/>
          <a:ln w="25400" cap="flat">
            <a:solidFill>
              <a:srgbClr val="990033"/>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 name="Título 1">
            <a:extLst>
              <a:ext uri="{FF2B5EF4-FFF2-40B4-BE49-F238E27FC236}">
                <a16:creationId xmlns:a16="http://schemas.microsoft.com/office/drawing/2014/main" id="{F022386B-6A88-454C-8F7B-6E81555F174C}"/>
              </a:ext>
            </a:extLst>
          </p:cNvPr>
          <p:cNvSpPr txBox="1">
            <a:spLocks/>
          </p:cNvSpPr>
          <p:nvPr/>
        </p:nvSpPr>
        <p:spPr>
          <a:xfrm>
            <a:off x="248191" y="3113880"/>
            <a:ext cx="4036424" cy="630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0"/>
              </a:spcBef>
              <a:spcAft>
                <a:spcPts val="0"/>
              </a:spcAft>
              <a:buClrTx/>
              <a:buSzTx/>
              <a:buFontTx/>
              <a:buNone/>
              <a:tabLst/>
              <a:defRPr sz="3900" b="0" i="0" u="none" strike="noStrike" cap="none" spc="0" baseline="0">
                <a:solidFill>
                  <a:srgbClr val="A42145"/>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a:lstStyle>
          <a:p>
            <a:pPr algn="ctr" hangingPunct="1"/>
            <a:r>
              <a:rPr lang="es-MX" dirty="0"/>
              <a:t>Enfoque de la AD</a:t>
            </a:r>
          </a:p>
        </p:txBody>
      </p:sp>
      <p:cxnSp>
        <p:nvCxnSpPr>
          <p:cNvPr id="8" name="Conector recto de flecha 7">
            <a:extLst>
              <a:ext uri="{FF2B5EF4-FFF2-40B4-BE49-F238E27FC236}">
                <a16:creationId xmlns:a16="http://schemas.microsoft.com/office/drawing/2014/main" id="{347082F9-398E-4BAE-91A4-E21E12150455}"/>
              </a:ext>
            </a:extLst>
          </p:cNvPr>
          <p:cNvCxnSpPr/>
          <p:nvPr/>
        </p:nvCxnSpPr>
        <p:spPr>
          <a:xfrm flipV="1">
            <a:off x="4284615" y="3428999"/>
            <a:ext cx="391888" cy="1"/>
          </a:xfrm>
          <a:prstGeom prst="straightConnector1">
            <a:avLst/>
          </a:prstGeom>
          <a:noFill/>
          <a:ln w="25400" cap="flat">
            <a:solidFill>
              <a:srgbClr val="990033"/>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 name="Marcador de texto 2">
            <a:extLst>
              <a:ext uri="{FF2B5EF4-FFF2-40B4-BE49-F238E27FC236}">
                <a16:creationId xmlns:a16="http://schemas.microsoft.com/office/drawing/2014/main" id="{2818879E-DA38-4FD2-B5D0-C3F63E23E20E}"/>
              </a:ext>
            </a:extLst>
          </p:cNvPr>
          <p:cNvSpPr txBox="1">
            <a:spLocks/>
          </p:cNvSpPr>
          <p:nvPr/>
        </p:nvSpPr>
        <p:spPr>
          <a:xfrm>
            <a:off x="4785359" y="2864393"/>
            <a:ext cx="6568441" cy="1129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algn="just" hangingPunct="1"/>
            <a:r>
              <a:rPr lang="es-MX" b="1" dirty="0"/>
              <a:t>En áreas donde puede añadir valor a los ciudadanos y en las cuales tenga el mayor potencial para la mejora.</a:t>
            </a:r>
            <a:endParaRPr lang="es-MX" dirty="0"/>
          </a:p>
        </p:txBody>
      </p:sp>
    </p:spTree>
    <p:extLst>
      <p:ext uri="{BB962C8B-B14F-4D97-AF65-F5344CB8AC3E}">
        <p14:creationId xmlns:p14="http://schemas.microsoft.com/office/powerpoint/2010/main" val="38250960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C827A-E4C8-45FE-823E-E0E227E7018E}"/>
              </a:ext>
            </a:extLst>
          </p:cNvPr>
          <p:cNvSpPr>
            <a:spLocks noGrp="1"/>
          </p:cNvSpPr>
          <p:nvPr>
            <p:ph type="title"/>
          </p:nvPr>
        </p:nvSpPr>
        <p:spPr/>
        <p:txBody>
          <a:bodyPr/>
          <a:lstStyle/>
          <a:p>
            <a:pPr algn="ctr"/>
            <a:r>
              <a:rPr lang="es-MX" dirty="0"/>
              <a:t>2ª. y 3ª. Sección:</a:t>
            </a:r>
            <a:br>
              <a:rPr lang="es-MX" dirty="0"/>
            </a:br>
            <a:r>
              <a:rPr lang="es-MX" dirty="0"/>
              <a:t>Principios</a:t>
            </a:r>
          </a:p>
        </p:txBody>
      </p:sp>
      <p:sp>
        <p:nvSpPr>
          <p:cNvPr id="3" name="Marcador de texto 2">
            <a:extLst>
              <a:ext uri="{FF2B5EF4-FFF2-40B4-BE49-F238E27FC236}">
                <a16:creationId xmlns:a16="http://schemas.microsoft.com/office/drawing/2014/main" id="{8F03A1C2-7170-4D18-A324-829870F5B5FA}"/>
              </a:ext>
            </a:extLst>
          </p:cNvPr>
          <p:cNvSpPr>
            <a:spLocks noGrp="1"/>
          </p:cNvSpPr>
          <p:nvPr>
            <p:ph type="body" sz="half" idx="1"/>
          </p:nvPr>
        </p:nvSpPr>
        <p:spPr>
          <a:xfrm>
            <a:off x="5106487" y="616154"/>
            <a:ext cx="6568441" cy="1709627"/>
          </a:xfrm>
        </p:spPr>
        <p:txBody>
          <a:bodyPr>
            <a:normAutofit/>
          </a:bodyPr>
          <a:lstStyle/>
          <a:p>
            <a:pPr algn="ctr">
              <a:lnSpc>
                <a:spcPct val="114000"/>
              </a:lnSpc>
            </a:pPr>
            <a:r>
              <a:rPr lang="es-MX" dirty="0"/>
              <a:t>El auditor </a:t>
            </a:r>
            <a:r>
              <a:rPr lang="es-MX" b="1" u="sng" dirty="0"/>
              <a:t>DEBE</a:t>
            </a:r>
            <a:r>
              <a:rPr lang="es-MX" dirty="0"/>
              <a:t> tener la </a:t>
            </a:r>
            <a:r>
              <a:rPr lang="es-MX" b="1" dirty="0"/>
              <a:t>competencia profesional </a:t>
            </a:r>
            <a:r>
              <a:rPr lang="es-MX" dirty="0"/>
              <a:t>(</a:t>
            </a:r>
            <a:r>
              <a:rPr lang="es-MX" u="sng" dirty="0"/>
              <a:t>capacidad</a:t>
            </a:r>
            <a:r>
              <a:rPr lang="es-MX" dirty="0"/>
              <a:t>) necesaria para llevar a cabo la auditoría.</a:t>
            </a:r>
          </a:p>
        </p:txBody>
      </p:sp>
      <p:sp>
        <p:nvSpPr>
          <p:cNvPr id="4" name="Marcador de número de diapositiva 3">
            <a:extLst>
              <a:ext uri="{FF2B5EF4-FFF2-40B4-BE49-F238E27FC236}">
                <a16:creationId xmlns:a16="http://schemas.microsoft.com/office/drawing/2014/main" id="{2A70C099-D801-475C-89AC-402959171B5E}"/>
              </a:ext>
            </a:extLst>
          </p:cNvPr>
          <p:cNvSpPr>
            <a:spLocks noGrp="1"/>
          </p:cNvSpPr>
          <p:nvPr>
            <p:ph type="sldNum" sz="quarter" idx="2"/>
          </p:nvPr>
        </p:nvSpPr>
        <p:spPr>
          <a:xfrm>
            <a:off x="11114852" y="5937388"/>
            <a:ext cx="263983" cy="269241"/>
          </a:xfrm>
        </p:spPr>
        <p:txBody>
          <a:bodyPr/>
          <a:lstStyle/>
          <a:p>
            <a:fld id="{86CB4B4D-7CA3-9044-876B-883B54F8677D}" type="slidenum">
              <a:rPr lang="es-MX" smtClean="0"/>
              <a:t>12</a:t>
            </a:fld>
            <a:endParaRPr lang="es-MX"/>
          </a:p>
        </p:txBody>
      </p:sp>
      <p:cxnSp>
        <p:nvCxnSpPr>
          <p:cNvPr id="6" name="Conector recto de flecha 5">
            <a:extLst>
              <a:ext uri="{FF2B5EF4-FFF2-40B4-BE49-F238E27FC236}">
                <a16:creationId xmlns:a16="http://schemas.microsoft.com/office/drawing/2014/main" id="{0928EF73-6F66-4D7E-9F9D-0E390ED908DA}"/>
              </a:ext>
            </a:extLst>
          </p:cNvPr>
          <p:cNvCxnSpPr>
            <a:cxnSpLocks/>
          </p:cNvCxnSpPr>
          <p:nvPr/>
        </p:nvCxnSpPr>
        <p:spPr>
          <a:xfrm flipH="1">
            <a:off x="5867398" y="2254775"/>
            <a:ext cx="2125980" cy="824545"/>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 name="Rectángulo: esquinas redondeadas 6">
            <a:extLst>
              <a:ext uri="{FF2B5EF4-FFF2-40B4-BE49-F238E27FC236}">
                <a16:creationId xmlns:a16="http://schemas.microsoft.com/office/drawing/2014/main" id="{1DD93428-A7BC-4CF3-9EC1-BD8FE02C12A0}"/>
              </a:ext>
            </a:extLst>
          </p:cNvPr>
          <p:cNvSpPr/>
          <p:nvPr/>
        </p:nvSpPr>
        <p:spPr>
          <a:xfrm>
            <a:off x="5015045" y="3208454"/>
            <a:ext cx="2125980"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Conocimientos</a:t>
            </a:r>
          </a:p>
        </p:txBody>
      </p:sp>
      <p:cxnSp>
        <p:nvCxnSpPr>
          <p:cNvPr id="9" name="Conector recto de flecha 8">
            <a:extLst>
              <a:ext uri="{FF2B5EF4-FFF2-40B4-BE49-F238E27FC236}">
                <a16:creationId xmlns:a16="http://schemas.microsoft.com/office/drawing/2014/main" id="{937B1047-4538-4728-818C-893E52A60F0A}"/>
              </a:ext>
            </a:extLst>
          </p:cNvPr>
          <p:cNvCxnSpPr/>
          <p:nvPr/>
        </p:nvCxnSpPr>
        <p:spPr>
          <a:xfrm>
            <a:off x="8555080" y="2254775"/>
            <a:ext cx="0" cy="90786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0" name="Rectángulo: esquinas redondeadas 9">
            <a:extLst>
              <a:ext uri="{FF2B5EF4-FFF2-40B4-BE49-F238E27FC236}">
                <a16:creationId xmlns:a16="http://schemas.microsoft.com/office/drawing/2014/main" id="{637A763A-E558-4417-BB5F-815FF8A00B65}"/>
              </a:ext>
            </a:extLst>
          </p:cNvPr>
          <p:cNvSpPr/>
          <p:nvPr/>
        </p:nvSpPr>
        <p:spPr>
          <a:xfrm>
            <a:off x="7492090" y="3208365"/>
            <a:ext cx="2125980"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t>Habilidade</a:t>
            </a:r>
            <a:r>
              <a:rPr kumimoji="0" lang="es-MX" sz="1800" b="0" i="0" u="none" strike="noStrike" cap="none" spc="0" normalizeH="0" baseline="0" dirty="0">
                <a:ln>
                  <a:noFill/>
                </a:ln>
                <a:solidFill>
                  <a:srgbClr val="000000"/>
                </a:solidFill>
                <a:effectLst/>
                <a:uFillTx/>
                <a:latin typeface="+mj-lt"/>
                <a:ea typeface="+mj-ea"/>
                <a:cs typeface="+mj-cs"/>
                <a:sym typeface="Calibri"/>
              </a:rPr>
              <a:t>s</a:t>
            </a:r>
          </a:p>
        </p:txBody>
      </p:sp>
      <p:cxnSp>
        <p:nvCxnSpPr>
          <p:cNvPr id="12" name="Conector recto de flecha 11">
            <a:extLst>
              <a:ext uri="{FF2B5EF4-FFF2-40B4-BE49-F238E27FC236}">
                <a16:creationId xmlns:a16="http://schemas.microsoft.com/office/drawing/2014/main" id="{7B43729D-838B-48B0-A2A5-BA0F43FBF170}"/>
              </a:ext>
            </a:extLst>
          </p:cNvPr>
          <p:cNvCxnSpPr/>
          <p:nvPr/>
        </p:nvCxnSpPr>
        <p:spPr>
          <a:xfrm>
            <a:off x="9116783" y="2254775"/>
            <a:ext cx="1541417" cy="77070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3" name="Rectángulo: esquinas redondeadas 12">
            <a:extLst>
              <a:ext uri="{FF2B5EF4-FFF2-40B4-BE49-F238E27FC236}">
                <a16:creationId xmlns:a16="http://schemas.microsoft.com/office/drawing/2014/main" id="{726ABC58-5C85-4264-A71B-9326F4DB4F9C}"/>
              </a:ext>
            </a:extLst>
          </p:cNvPr>
          <p:cNvSpPr/>
          <p:nvPr/>
        </p:nvSpPr>
        <p:spPr>
          <a:xfrm>
            <a:off x="9887491" y="3208365"/>
            <a:ext cx="2125980"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t>Actitude</a:t>
            </a:r>
            <a:r>
              <a:rPr kumimoji="0" lang="es-MX" sz="1800" b="0" i="0" u="none" strike="noStrike" cap="none" spc="0" normalizeH="0" baseline="0" dirty="0">
                <a:ln>
                  <a:noFill/>
                </a:ln>
                <a:solidFill>
                  <a:srgbClr val="000000"/>
                </a:solidFill>
                <a:effectLst/>
                <a:uFillTx/>
                <a:latin typeface="+mj-lt"/>
                <a:ea typeface="+mj-ea"/>
                <a:cs typeface="+mj-cs"/>
                <a:sym typeface="Calibri"/>
              </a:rPr>
              <a:t>s</a:t>
            </a:r>
          </a:p>
        </p:txBody>
      </p:sp>
      <p:sp>
        <p:nvSpPr>
          <p:cNvPr id="14" name="CuadroTexto 13">
            <a:extLst>
              <a:ext uri="{FF2B5EF4-FFF2-40B4-BE49-F238E27FC236}">
                <a16:creationId xmlns:a16="http://schemas.microsoft.com/office/drawing/2014/main" id="{06404E0B-AB63-4131-BB67-8F22F765E655}"/>
              </a:ext>
            </a:extLst>
          </p:cNvPr>
          <p:cNvSpPr txBox="1"/>
          <p:nvPr/>
        </p:nvSpPr>
        <p:spPr>
          <a:xfrm>
            <a:off x="5015045" y="3812425"/>
            <a:ext cx="2125980"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De auditoría.</a:t>
            </a:r>
          </a:p>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De métodos aplicados a ciencias sociales.</a:t>
            </a:r>
          </a:p>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De técn</a:t>
            </a:r>
            <a:r>
              <a:rPr lang="es-MX" dirty="0"/>
              <a:t>icas de investigación y evaluación.</a:t>
            </a:r>
          </a:p>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De la entidad </a:t>
            </a:r>
            <a:r>
              <a:rPr lang="es-MX" dirty="0"/>
              <a:t>auditada.</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5" name="CuadroTexto 14">
            <a:extLst>
              <a:ext uri="{FF2B5EF4-FFF2-40B4-BE49-F238E27FC236}">
                <a16:creationId xmlns:a16="http://schemas.microsoft.com/office/drawing/2014/main" id="{E5C63150-61A3-40A1-8C14-58E9A13C7245}"/>
              </a:ext>
            </a:extLst>
          </p:cNvPr>
          <p:cNvSpPr txBox="1"/>
          <p:nvPr/>
        </p:nvSpPr>
        <p:spPr>
          <a:xfrm>
            <a:off x="7492090" y="3849688"/>
            <a:ext cx="2125980"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Analíticas</a:t>
            </a:r>
            <a:r>
              <a:rPr lang="es-MX" dirty="0"/>
              <a:t>.</a:t>
            </a:r>
          </a:p>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Redacción.</a:t>
            </a:r>
          </a:p>
          <a:p>
            <a:pPr marL="285750" marR="0" indent="-285750" algn="l" defTabSz="914400" rtl="0" fontAlgn="auto" latinLnBrk="0" hangingPunct="0">
              <a:lnSpc>
                <a:spcPct val="100000"/>
              </a:lnSpc>
              <a:spcBef>
                <a:spcPts val="0"/>
              </a:spcBef>
              <a:spcAft>
                <a:spcPts val="0"/>
              </a:spcAft>
              <a:buClrTx/>
              <a:buSzTx/>
              <a:buFontTx/>
              <a:buChar char="-"/>
              <a:tabLst/>
            </a:pPr>
            <a:r>
              <a:rPr lang="es-MX" dirty="0"/>
              <a:t>Comunicación.</a:t>
            </a:r>
          </a:p>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Liderazgo de equipos.</a:t>
            </a:r>
          </a:p>
          <a:p>
            <a:pPr marL="285750" marR="0" indent="-285750" algn="l" defTabSz="914400" rtl="0" fontAlgn="auto" latinLnBrk="0" hangingPunct="0">
              <a:lnSpc>
                <a:spcPct val="100000"/>
              </a:lnSpc>
              <a:spcBef>
                <a:spcPts val="0"/>
              </a:spcBef>
              <a:spcAft>
                <a:spcPts val="0"/>
              </a:spcAft>
              <a:buClrTx/>
              <a:buSzTx/>
              <a:buFontTx/>
              <a:buChar char="-"/>
              <a:tabLst/>
            </a:pPr>
            <a:r>
              <a:rPr lang="es-MX" dirty="0"/>
              <a:t>Supervisión.</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6" name="CuadroTexto 15">
            <a:extLst>
              <a:ext uri="{FF2B5EF4-FFF2-40B4-BE49-F238E27FC236}">
                <a16:creationId xmlns:a16="http://schemas.microsoft.com/office/drawing/2014/main" id="{421BDCB2-A448-4557-850A-894F04B9F67E}"/>
              </a:ext>
            </a:extLst>
          </p:cNvPr>
          <p:cNvSpPr txBox="1"/>
          <p:nvPr/>
        </p:nvSpPr>
        <p:spPr>
          <a:xfrm>
            <a:off x="9887491" y="3843938"/>
            <a:ext cx="2125980"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No confrontación</a:t>
            </a:r>
            <a:r>
              <a:rPr lang="es-MX" dirty="0"/>
              <a:t>.</a:t>
            </a:r>
          </a:p>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Flexibles.</a:t>
            </a:r>
            <a:endParaRPr lang="es-MX" dirty="0"/>
          </a:p>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Empatía.</a:t>
            </a:r>
          </a:p>
          <a:p>
            <a:pPr marL="285750" marR="0" indent="-285750" algn="l" defTabSz="914400" rtl="0" fontAlgn="auto" latinLnBrk="0" hangingPunct="0">
              <a:lnSpc>
                <a:spcPct val="100000"/>
              </a:lnSpc>
              <a:spcBef>
                <a:spcPts val="0"/>
              </a:spcBef>
              <a:spcAft>
                <a:spcPts val="0"/>
              </a:spcAft>
              <a:buClrTx/>
              <a:buSzTx/>
              <a:buFontTx/>
              <a:buChar char="-"/>
              <a:tabLst/>
            </a:pPr>
            <a:r>
              <a:rPr lang="es-MX" dirty="0"/>
              <a:t>Hacer equipo.</a:t>
            </a:r>
          </a:p>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Receptivos.</a:t>
            </a:r>
          </a:p>
          <a:p>
            <a:pPr marL="285750" marR="0" indent="-285750" algn="l" defTabSz="914400" rtl="0" fontAlgn="auto" latinLnBrk="0" hangingPunct="0">
              <a:lnSpc>
                <a:spcPct val="100000"/>
              </a:lnSpc>
              <a:spcBef>
                <a:spcPts val="0"/>
              </a:spcBef>
              <a:spcAft>
                <a:spcPts val="0"/>
              </a:spcAft>
              <a:buClrTx/>
              <a:buSzTx/>
              <a:buFontTx/>
              <a:buChar char="-"/>
              <a:tabLst/>
            </a:pPr>
            <a:r>
              <a:rPr lang="es-MX" dirty="0"/>
              <a:t>Ingeniosos.</a:t>
            </a:r>
          </a:p>
          <a:p>
            <a:pPr marL="285750" marR="0" indent="-285750" algn="l" defTabSz="914400" rtl="0" fontAlgn="auto" latinLnBrk="0" hangingPunct="0">
              <a:lnSpc>
                <a:spcPct val="100000"/>
              </a:lnSpc>
              <a:spcBef>
                <a:spcPts val="0"/>
              </a:spcBef>
              <a:spcAft>
                <a:spcPts val="0"/>
              </a:spcAft>
              <a:buClrTx/>
              <a:buSzTx/>
              <a:buFontTx/>
              <a:buChar char="-"/>
              <a:tabLst/>
            </a:pPr>
            <a:r>
              <a:rPr kumimoji="0" lang="es-MX" sz="1800" b="0" i="0" u="none" strike="noStrike" cap="none" spc="0" normalizeH="0" baseline="0" dirty="0">
                <a:ln>
                  <a:noFill/>
                </a:ln>
                <a:solidFill>
                  <a:srgbClr val="000000"/>
                </a:solidFill>
                <a:effectLst/>
                <a:uFillTx/>
                <a:latin typeface="+mj-lt"/>
                <a:ea typeface="+mj-ea"/>
                <a:cs typeface="+mj-cs"/>
                <a:sym typeface="Calibri"/>
              </a:rPr>
              <a:t>Reflexivos.</a:t>
            </a:r>
          </a:p>
          <a:p>
            <a:pPr marL="285750" marR="0" indent="-285750" algn="l" defTabSz="914400" rtl="0" fontAlgn="auto" latinLnBrk="0" hangingPunct="0">
              <a:lnSpc>
                <a:spcPct val="100000"/>
              </a:lnSpc>
              <a:spcBef>
                <a:spcPts val="0"/>
              </a:spcBef>
              <a:spcAft>
                <a:spcPts val="0"/>
              </a:spcAft>
              <a:buClrTx/>
              <a:buSzTx/>
              <a:buFontTx/>
              <a:buChar char="-"/>
              <a:tabLst/>
            </a:pPr>
            <a:r>
              <a:rPr lang="es-MX" dirty="0"/>
              <a:t>Prácticos.</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8" name="Rectángulo 17">
            <a:extLst>
              <a:ext uri="{FF2B5EF4-FFF2-40B4-BE49-F238E27FC236}">
                <a16:creationId xmlns:a16="http://schemas.microsoft.com/office/drawing/2014/main" id="{3490D76D-1BE5-4D08-9F8D-3EED722CEB43}"/>
              </a:ext>
            </a:extLst>
          </p:cNvPr>
          <p:cNvSpPr/>
          <p:nvPr/>
        </p:nvSpPr>
        <p:spPr>
          <a:xfrm>
            <a:off x="274317" y="3428439"/>
            <a:ext cx="4062744" cy="830997"/>
          </a:xfrm>
          <a:prstGeom prst="rect">
            <a:avLst/>
          </a:prstGeom>
          <a:noFill/>
        </p:spPr>
        <p:txBody>
          <a:bodyPr wrap="square" lIns="91440" tIns="45720" rIns="91440" bIns="45720">
            <a:spAutoFit/>
          </a:bodyPr>
          <a:lstStyle/>
          <a:p>
            <a:pPr algn="ctr"/>
            <a:r>
              <a:rPr lang="es-ES" sz="2400" b="0" cap="none" spc="0" dirty="0">
                <a:ln w="0"/>
                <a:solidFill>
                  <a:schemeClr val="tx1"/>
                </a:solidFill>
              </a:rPr>
              <a:t>Proceso de aprendizaje y desarrollo de metodología</a:t>
            </a:r>
          </a:p>
        </p:txBody>
      </p:sp>
      <p:sp>
        <p:nvSpPr>
          <p:cNvPr id="19" name="Abrir llave 18">
            <a:extLst>
              <a:ext uri="{FF2B5EF4-FFF2-40B4-BE49-F238E27FC236}">
                <a16:creationId xmlns:a16="http://schemas.microsoft.com/office/drawing/2014/main" id="{D5A7C64A-B843-48DE-B008-627CB9D8AC4D}"/>
              </a:ext>
            </a:extLst>
          </p:cNvPr>
          <p:cNvSpPr/>
          <p:nvPr/>
        </p:nvSpPr>
        <p:spPr>
          <a:xfrm>
            <a:off x="4310741" y="2449012"/>
            <a:ext cx="820780" cy="3948734"/>
          </a:xfrm>
          <a:prstGeom prst="leftBrac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endParaRPr>
          </a:p>
        </p:txBody>
      </p:sp>
      <p:sp>
        <p:nvSpPr>
          <p:cNvPr id="20" name="Rectángulo 19">
            <a:extLst>
              <a:ext uri="{FF2B5EF4-FFF2-40B4-BE49-F238E27FC236}">
                <a16:creationId xmlns:a16="http://schemas.microsoft.com/office/drawing/2014/main" id="{8043E836-A64E-4307-8233-7ACD3233A885}"/>
              </a:ext>
            </a:extLst>
          </p:cNvPr>
          <p:cNvSpPr/>
          <p:nvPr/>
        </p:nvSpPr>
        <p:spPr>
          <a:xfrm>
            <a:off x="274317" y="4556942"/>
            <a:ext cx="4062744" cy="1200329"/>
          </a:xfrm>
          <a:prstGeom prst="rect">
            <a:avLst/>
          </a:prstGeom>
          <a:noFill/>
        </p:spPr>
        <p:txBody>
          <a:bodyPr wrap="square" lIns="91440" tIns="45720" rIns="91440" bIns="45720">
            <a:spAutoFit/>
          </a:bodyPr>
          <a:lstStyle/>
          <a:p>
            <a:pPr algn="ctr"/>
            <a:r>
              <a:rPr lang="es-ES" sz="2400" b="0" cap="none" spc="0" dirty="0">
                <a:ln w="0"/>
                <a:solidFill>
                  <a:schemeClr val="tx1"/>
                </a:solidFill>
              </a:rPr>
              <a:t>Trabajo con debido cuidado, objetividad y SUPERVISIÓN adecuada</a:t>
            </a:r>
          </a:p>
        </p:txBody>
      </p:sp>
    </p:spTree>
    <p:extLst>
      <p:ext uri="{BB962C8B-B14F-4D97-AF65-F5344CB8AC3E}">
        <p14:creationId xmlns:p14="http://schemas.microsoft.com/office/powerpoint/2010/main" val="11678876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5AE7194-5348-4DD2-A4D7-330753571875}"/>
              </a:ext>
            </a:extLst>
          </p:cNvPr>
          <p:cNvSpPr>
            <a:spLocks noGrp="1"/>
          </p:cNvSpPr>
          <p:nvPr>
            <p:ph type="title"/>
          </p:nvPr>
        </p:nvSpPr>
        <p:spPr/>
        <p:txBody>
          <a:bodyPr/>
          <a:lstStyle/>
          <a:p>
            <a:r>
              <a:rPr lang="es-MX" dirty="0"/>
              <a:t>Actividad no. 6</a:t>
            </a:r>
          </a:p>
        </p:txBody>
      </p:sp>
      <p:sp>
        <p:nvSpPr>
          <p:cNvPr id="6" name="Marcador de texto 5">
            <a:extLst>
              <a:ext uri="{FF2B5EF4-FFF2-40B4-BE49-F238E27FC236}">
                <a16:creationId xmlns:a16="http://schemas.microsoft.com/office/drawing/2014/main" id="{65BA4717-76AF-45B9-A30B-A1D0B5920BB8}"/>
              </a:ext>
            </a:extLst>
          </p:cNvPr>
          <p:cNvSpPr>
            <a:spLocks noGrp="1"/>
          </p:cNvSpPr>
          <p:nvPr>
            <p:ph type="body" sz="half" idx="1"/>
          </p:nvPr>
        </p:nvSpPr>
        <p:spPr>
          <a:xfrm>
            <a:off x="831850" y="2956561"/>
            <a:ext cx="10515600" cy="583473"/>
          </a:xfrm>
        </p:spPr>
        <p:txBody>
          <a:bodyPr/>
          <a:lstStyle/>
          <a:p>
            <a:pPr algn="ctr"/>
            <a:r>
              <a:rPr lang="es-MX" dirty="0"/>
              <a:t>Video “Virus de la actitud”</a:t>
            </a:r>
          </a:p>
        </p:txBody>
      </p:sp>
      <p:sp>
        <p:nvSpPr>
          <p:cNvPr id="4" name="Marcador de número de diapositiva 3">
            <a:extLst>
              <a:ext uri="{FF2B5EF4-FFF2-40B4-BE49-F238E27FC236}">
                <a16:creationId xmlns:a16="http://schemas.microsoft.com/office/drawing/2014/main" id="{2C9C5C18-2907-4C92-AFF3-342864A9B996}"/>
              </a:ext>
            </a:extLst>
          </p:cNvPr>
          <p:cNvSpPr>
            <a:spLocks noGrp="1"/>
          </p:cNvSpPr>
          <p:nvPr>
            <p:ph type="sldNum" sz="quarter" idx="2"/>
          </p:nvPr>
        </p:nvSpPr>
        <p:spPr/>
        <p:txBody>
          <a:bodyPr/>
          <a:lstStyle/>
          <a:p>
            <a:fld id="{86CB4B4D-7CA3-9044-876B-883B54F8677D}" type="slidenum">
              <a:rPr lang="es-MX" smtClean="0"/>
              <a:t>13</a:t>
            </a:fld>
            <a:endParaRPr lang="es-MX"/>
          </a:p>
        </p:txBody>
      </p:sp>
      <p:sp>
        <p:nvSpPr>
          <p:cNvPr id="7" name="Rectángulo 6">
            <a:extLst>
              <a:ext uri="{FF2B5EF4-FFF2-40B4-BE49-F238E27FC236}">
                <a16:creationId xmlns:a16="http://schemas.microsoft.com/office/drawing/2014/main" id="{97806C1E-69E8-4D2C-B5A4-2971F4AB636C}"/>
              </a:ext>
            </a:extLst>
          </p:cNvPr>
          <p:cNvSpPr/>
          <p:nvPr/>
        </p:nvSpPr>
        <p:spPr>
          <a:xfrm>
            <a:off x="4648390" y="3943549"/>
            <a:ext cx="2882520" cy="369332"/>
          </a:xfrm>
          <a:prstGeom prst="rect">
            <a:avLst/>
          </a:prstGeom>
        </p:spPr>
        <p:txBody>
          <a:bodyPr wrap="none">
            <a:spAutoFit/>
          </a:bodyPr>
          <a:lstStyle/>
          <a:p>
            <a:r>
              <a:rPr lang="es-MX" dirty="0">
                <a:hlinkClick r:id="rId2"/>
              </a:rPr>
              <a:t>Virus de la actitud - YouTube</a:t>
            </a:r>
            <a:endParaRPr lang="es-MX" dirty="0"/>
          </a:p>
        </p:txBody>
      </p:sp>
    </p:spTree>
    <p:extLst>
      <p:ext uri="{BB962C8B-B14F-4D97-AF65-F5344CB8AC3E}">
        <p14:creationId xmlns:p14="http://schemas.microsoft.com/office/powerpoint/2010/main" val="313304571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DBE410A-1C8D-4296-AE5D-CA21C7CF1E9E}"/>
              </a:ext>
            </a:extLst>
          </p:cNvPr>
          <p:cNvSpPr>
            <a:spLocks noGrp="1"/>
          </p:cNvSpPr>
          <p:nvPr>
            <p:ph type="title"/>
          </p:nvPr>
        </p:nvSpPr>
        <p:spPr/>
        <p:txBody>
          <a:bodyPr/>
          <a:lstStyle/>
          <a:p>
            <a:pPr algn="ctr"/>
            <a:r>
              <a:rPr lang="es-MX" dirty="0"/>
              <a:t>Importancia</a:t>
            </a:r>
            <a:br>
              <a:rPr lang="es-MX" dirty="0"/>
            </a:br>
            <a:r>
              <a:rPr lang="es-MX" dirty="0"/>
              <a:t>Relativa</a:t>
            </a:r>
          </a:p>
        </p:txBody>
      </p:sp>
      <p:sp>
        <p:nvSpPr>
          <p:cNvPr id="6" name="Marcador de texto 5">
            <a:extLst>
              <a:ext uri="{FF2B5EF4-FFF2-40B4-BE49-F238E27FC236}">
                <a16:creationId xmlns:a16="http://schemas.microsoft.com/office/drawing/2014/main" id="{03AD97D3-D415-4F39-87A4-0117C868B85D}"/>
              </a:ext>
            </a:extLst>
          </p:cNvPr>
          <p:cNvSpPr>
            <a:spLocks noGrp="1"/>
          </p:cNvSpPr>
          <p:nvPr>
            <p:ph type="body" sz="half" idx="1"/>
          </p:nvPr>
        </p:nvSpPr>
        <p:spPr/>
        <p:txBody>
          <a:bodyPr/>
          <a:lstStyle/>
          <a:p>
            <a:pPr marL="342900" indent="-342900" algn="just">
              <a:buFont typeface="Wingdings" panose="05000000000000000000" pitchFamily="2" charset="2"/>
              <a:buChar char="ü"/>
            </a:pPr>
            <a:r>
              <a:rPr lang="es-MX" dirty="0"/>
              <a:t>Pensar en </a:t>
            </a:r>
            <a:r>
              <a:rPr lang="es-MX" b="1" dirty="0"/>
              <a:t>aspectos sociales </a:t>
            </a:r>
            <a:r>
              <a:rPr lang="es-MX" dirty="0"/>
              <a:t>y </a:t>
            </a:r>
            <a:r>
              <a:rPr lang="es-MX" b="1" dirty="0"/>
              <a:t>políticos</a:t>
            </a:r>
            <a:r>
              <a:rPr lang="es-MX" dirty="0"/>
              <a:t> del </a:t>
            </a:r>
            <a:r>
              <a:rPr lang="es-MX" u="sng" dirty="0"/>
              <a:t>objeto de la revisión</a:t>
            </a:r>
            <a:r>
              <a:rPr lang="es-MX" dirty="0"/>
              <a:t>, con el propósito de </a:t>
            </a:r>
            <a:r>
              <a:rPr lang="es-MX" b="1" dirty="0"/>
              <a:t>entregar valor agregado</a:t>
            </a:r>
            <a:r>
              <a:rPr lang="es-MX" dirty="0"/>
              <a:t>.</a:t>
            </a:r>
          </a:p>
          <a:p>
            <a:pPr marL="342900" indent="-342900" algn="just">
              <a:buFont typeface="Wingdings" panose="05000000000000000000" pitchFamily="2" charset="2"/>
              <a:buChar char="ü"/>
            </a:pPr>
            <a:r>
              <a:rPr lang="es-MX" dirty="0"/>
              <a:t>Considerar la </a:t>
            </a:r>
            <a:r>
              <a:rPr lang="es-MX" b="1" dirty="0"/>
              <a:t>magnitud de los impactos </a:t>
            </a:r>
            <a:r>
              <a:rPr lang="es-MX" dirty="0"/>
              <a:t>del tema de auditoría y sus resultados.</a:t>
            </a:r>
          </a:p>
          <a:p>
            <a:pPr marL="342900" indent="-342900" algn="just">
              <a:buFont typeface="Wingdings" panose="05000000000000000000" pitchFamily="2" charset="2"/>
              <a:buChar char="ü"/>
            </a:pPr>
            <a:r>
              <a:rPr lang="es-MX" dirty="0"/>
              <a:t>No enfocarnos </a:t>
            </a:r>
            <a:r>
              <a:rPr lang="es-MX" u="sng" dirty="0"/>
              <a:t>necesariamente</a:t>
            </a:r>
            <a:r>
              <a:rPr lang="es-MX" dirty="0"/>
              <a:t> en valores monetarios.</a:t>
            </a:r>
          </a:p>
          <a:p>
            <a:pPr marL="342900" indent="-342900" algn="just">
              <a:buFont typeface="Wingdings" panose="05000000000000000000" pitchFamily="2" charset="2"/>
              <a:buChar char="ü"/>
            </a:pPr>
            <a:r>
              <a:rPr lang="es-MX" dirty="0"/>
              <a:t>La evaluación de la AD requiere un </a:t>
            </a:r>
            <a:r>
              <a:rPr lang="es-MX" b="1" dirty="0"/>
              <a:t>juicio cuidadoso</a:t>
            </a:r>
            <a:r>
              <a:rPr lang="es-MX" dirty="0"/>
              <a:t> por parte del auditor.</a:t>
            </a:r>
          </a:p>
          <a:p>
            <a:pPr marL="342900" indent="-342900" algn="just">
              <a:buFont typeface="Wingdings" panose="05000000000000000000" pitchFamily="2" charset="2"/>
              <a:buChar char="ü"/>
            </a:pPr>
            <a:r>
              <a:rPr lang="es-MX" dirty="0"/>
              <a:t>Se aplica a todos los aspectos de la AD: selección de temas, definición de criterios, evaluación de evidencia, evitar riesgos de producir resultados inapropiados.</a:t>
            </a:r>
          </a:p>
        </p:txBody>
      </p:sp>
      <p:sp>
        <p:nvSpPr>
          <p:cNvPr id="4" name="Marcador de número de diapositiva 3">
            <a:extLst>
              <a:ext uri="{FF2B5EF4-FFF2-40B4-BE49-F238E27FC236}">
                <a16:creationId xmlns:a16="http://schemas.microsoft.com/office/drawing/2014/main" id="{A10054DD-3A5A-4B0C-B565-643DF324BF6E}"/>
              </a:ext>
            </a:extLst>
          </p:cNvPr>
          <p:cNvSpPr>
            <a:spLocks noGrp="1"/>
          </p:cNvSpPr>
          <p:nvPr>
            <p:ph type="sldNum" sz="quarter" idx="2"/>
          </p:nvPr>
        </p:nvSpPr>
        <p:spPr/>
        <p:txBody>
          <a:bodyPr/>
          <a:lstStyle/>
          <a:p>
            <a:fld id="{86CB4B4D-7CA3-9044-876B-883B54F8677D}" type="slidenum">
              <a:rPr lang="es-MX" smtClean="0"/>
              <a:t>14</a:t>
            </a:fld>
            <a:endParaRPr lang="es-MX"/>
          </a:p>
        </p:txBody>
      </p:sp>
    </p:spTree>
    <p:extLst>
      <p:ext uri="{BB962C8B-B14F-4D97-AF65-F5344CB8AC3E}">
        <p14:creationId xmlns:p14="http://schemas.microsoft.com/office/powerpoint/2010/main" val="38745530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8986E-654B-4678-916A-95048677345C}"/>
              </a:ext>
            </a:extLst>
          </p:cNvPr>
          <p:cNvSpPr>
            <a:spLocks noGrp="1"/>
          </p:cNvSpPr>
          <p:nvPr>
            <p:ph type="title"/>
          </p:nvPr>
        </p:nvSpPr>
        <p:spPr/>
        <p:txBody>
          <a:bodyPr/>
          <a:lstStyle/>
          <a:p>
            <a:r>
              <a:rPr lang="es-MX" dirty="0"/>
              <a:t>Subtema 2.2</a:t>
            </a:r>
          </a:p>
        </p:txBody>
      </p:sp>
      <p:sp>
        <p:nvSpPr>
          <p:cNvPr id="3" name="Marcador de texto 2">
            <a:extLst>
              <a:ext uri="{FF2B5EF4-FFF2-40B4-BE49-F238E27FC236}">
                <a16:creationId xmlns:a16="http://schemas.microsoft.com/office/drawing/2014/main" id="{3842CFEC-AE62-4E80-B9BD-FABBDD3C1A5E}"/>
              </a:ext>
            </a:extLst>
          </p:cNvPr>
          <p:cNvSpPr>
            <a:spLocks noGrp="1"/>
          </p:cNvSpPr>
          <p:nvPr>
            <p:ph type="body" sz="half" idx="1"/>
          </p:nvPr>
        </p:nvSpPr>
        <p:spPr>
          <a:xfrm>
            <a:off x="831850" y="2956561"/>
            <a:ext cx="10515600" cy="472439"/>
          </a:xfrm>
        </p:spPr>
        <p:txBody>
          <a:bodyPr/>
          <a:lstStyle/>
          <a:p>
            <a:pPr algn="ctr"/>
            <a:r>
              <a:rPr lang="es-MX" dirty="0">
                <a:solidFill>
                  <a:srgbClr val="990033"/>
                </a:solidFill>
              </a:rPr>
              <a:t>Marco operativo</a:t>
            </a:r>
          </a:p>
        </p:txBody>
      </p:sp>
      <p:sp>
        <p:nvSpPr>
          <p:cNvPr id="4" name="Marcador de número de diapositiva 3">
            <a:extLst>
              <a:ext uri="{FF2B5EF4-FFF2-40B4-BE49-F238E27FC236}">
                <a16:creationId xmlns:a16="http://schemas.microsoft.com/office/drawing/2014/main" id="{499D7465-4891-4314-9B56-5D06032413D7}"/>
              </a:ext>
            </a:extLst>
          </p:cNvPr>
          <p:cNvSpPr>
            <a:spLocks noGrp="1"/>
          </p:cNvSpPr>
          <p:nvPr>
            <p:ph type="sldNum" sz="quarter" idx="2"/>
          </p:nvPr>
        </p:nvSpPr>
        <p:spPr/>
        <p:txBody>
          <a:bodyPr/>
          <a:lstStyle/>
          <a:p>
            <a:fld id="{86CB4B4D-7CA3-9044-876B-883B54F8677D}" type="slidenum">
              <a:rPr lang="es-MX" smtClean="0"/>
              <a:t>15</a:t>
            </a:fld>
            <a:endParaRPr lang="es-MX"/>
          </a:p>
        </p:txBody>
      </p:sp>
    </p:spTree>
    <p:extLst>
      <p:ext uri="{BB962C8B-B14F-4D97-AF65-F5344CB8AC3E}">
        <p14:creationId xmlns:p14="http://schemas.microsoft.com/office/powerpoint/2010/main" val="40837269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AF57499-23F4-4372-89C7-FE8D2E921961}"/>
              </a:ext>
            </a:extLst>
          </p:cNvPr>
          <p:cNvSpPr>
            <a:spLocks noGrp="1"/>
          </p:cNvSpPr>
          <p:nvPr>
            <p:ph type="title"/>
          </p:nvPr>
        </p:nvSpPr>
        <p:spPr>
          <a:xfrm>
            <a:off x="274317" y="578801"/>
            <a:ext cx="4036424" cy="1033183"/>
          </a:xfrm>
        </p:spPr>
        <p:txBody>
          <a:bodyPr>
            <a:normAutofit/>
          </a:bodyPr>
          <a:lstStyle/>
          <a:p>
            <a:pPr algn="ctr"/>
            <a:r>
              <a:rPr lang="es-MX" dirty="0"/>
              <a:t>Marco operativo</a:t>
            </a:r>
          </a:p>
        </p:txBody>
      </p:sp>
      <p:sp>
        <p:nvSpPr>
          <p:cNvPr id="6" name="Marcador de texto 5">
            <a:extLst>
              <a:ext uri="{FF2B5EF4-FFF2-40B4-BE49-F238E27FC236}">
                <a16:creationId xmlns:a16="http://schemas.microsoft.com/office/drawing/2014/main" id="{1B268739-356D-4F53-8D1F-462DE511D7A5}"/>
              </a:ext>
            </a:extLst>
          </p:cNvPr>
          <p:cNvSpPr>
            <a:spLocks noGrp="1"/>
          </p:cNvSpPr>
          <p:nvPr>
            <p:ph type="body" sz="half" idx="1"/>
          </p:nvPr>
        </p:nvSpPr>
        <p:spPr/>
        <p:txBody>
          <a:bodyPr/>
          <a:lstStyle/>
          <a:p>
            <a:pPr marL="342900" indent="-342900">
              <a:buFont typeface="Wingdings" panose="05000000000000000000" pitchFamily="2" charset="2"/>
              <a:buChar char="q"/>
            </a:pPr>
            <a:r>
              <a:rPr lang="es-MX" dirty="0"/>
              <a:t>Planeación.</a:t>
            </a:r>
          </a:p>
          <a:p>
            <a:pPr marL="342900" indent="-342900">
              <a:buFont typeface="Wingdings" panose="05000000000000000000" pitchFamily="2" charset="2"/>
              <a:buChar char="q"/>
            </a:pPr>
            <a:r>
              <a:rPr lang="es-MX" dirty="0"/>
              <a:t>Ejecución.</a:t>
            </a:r>
          </a:p>
          <a:p>
            <a:pPr marL="342900" indent="-342900">
              <a:buFont typeface="Wingdings" panose="05000000000000000000" pitchFamily="2" charset="2"/>
              <a:buChar char="q"/>
            </a:pPr>
            <a:r>
              <a:rPr lang="es-MX" dirty="0"/>
              <a:t>Informe.</a:t>
            </a:r>
          </a:p>
          <a:p>
            <a:pPr marL="342900" indent="-342900">
              <a:buFont typeface="Wingdings" panose="05000000000000000000" pitchFamily="2" charset="2"/>
              <a:buChar char="q"/>
            </a:pPr>
            <a:r>
              <a:rPr lang="es-MX" dirty="0"/>
              <a:t>Papeles de trabajo.</a:t>
            </a:r>
          </a:p>
          <a:p>
            <a:pPr marL="342900" indent="-342900">
              <a:buFont typeface="Wingdings" panose="05000000000000000000" pitchFamily="2" charset="2"/>
              <a:buChar char="q"/>
            </a:pPr>
            <a:r>
              <a:rPr lang="es-MX" dirty="0"/>
              <a:t>Seguimiento.</a:t>
            </a:r>
          </a:p>
          <a:p>
            <a:pPr marL="342900" indent="-342900">
              <a:buFont typeface="Wingdings" panose="05000000000000000000" pitchFamily="2" charset="2"/>
              <a:buChar char="q"/>
            </a:pPr>
            <a:r>
              <a:rPr lang="es-MX" dirty="0"/>
              <a:t>Sistema de Evaluación del Desempeño.</a:t>
            </a:r>
          </a:p>
          <a:p>
            <a:pPr marL="342900" indent="-342900">
              <a:buFont typeface="Wingdings" panose="05000000000000000000" pitchFamily="2" charset="2"/>
              <a:buChar char="q"/>
            </a:pPr>
            <a:r>
              <a:rPr lang="es-MX" dirty="0"/>
              <a:t>Indicadores.</a:t>
            </a:r>
          </a:p>
        </p:txBody>
      </p:sp>
      <p:sp>
        <p:nvSpPr>
          <p:cNvPr id="4" name="Marcador de número de diapositiva 3">
            <a:extLst>
              <a:ext uri="{FF2B5EF4-FFF2-40B4-BE49-F238E27FC236}">
                <a16:creationId xmlns:a16="http://schemas.microsoft.com/office/drawing/2014/main" id="{E9499DB7-279D-47F0-BE61-960C381825D1}"/>
              </a:ext>
            </a:extLst>
          </p:cNvPr>
          <p:cNvSpPr>
            <a:spLocks noGrp="1"/>
          </p:cNvSpPr>
          <p:nvPr>
            <p:ph type="sldNum" sz="quarter" idx="2"/>
          </p:nvPr>
        </p:nvSpPr>
        <p:spPr/>
        <p:txBody>
          <a:bodyPr/>
          <a:lstStyle/>
          <a:p>
            <a:fld id="{86CB4B4D-7CA3-9044-876B-883B54F8677D}" type="slidenum">
              <a:rPr lang="es-MX" smtClean="0"/>
              <a:t>16</a:t>
            </a:fld>
            <a:endParaRPr lang="es-MX"/>
          </a:p>
        </p:txBody>
      </p:sp>
    </p:spTree>
    <p:extLst>
      <p:ext uri="{BB962C8B-B14F-4D97-AF65-F5344CB8AC3E}">
        <p14:creationId xmlns:p14="http://schemas.microsoft.com/office/powerpoint/2010/main" val="17077257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8986E-654B-4678-916A-95048677345C}"/>
              </a:ext>
            </a:extLst>
          </p:cNvPr>
          <p:cNvSpPr>
            <a:spLocks noGrp="1"/>
          </p:cNvSpPr>
          <p:nvPr>
            <p:ph type="title"/>
          </p:nvPr>
        </p:nvSpPr>
        <p:spPr/>
        <p:txBody>
          <a:bodyPr/>
          <a:lstStyle/>
          <a:p>
            <a:r>
              <a:rPr lang="es-MX" dirty="0"/>
              <a:t>Subtema 2.3</a:t>
            </a:r>
          </a:p>
        </p:txBody>
      </p:sp>
      <p:sp>
        <p:nvSpPr>
          <p:cNvPr id="3" name="Marcador de texto 2">
            <a:extLst>
              <a:ext uri="{FF2B5EF4-FFF2-40B4-BE49-F238E27FC236}">
                <a16:creationId xmlns:a16="http://schemas.microsoft.com/office/drawing/2014/main" id="{3842CFEC-AE62-4E80-B9BD-FABBDD3C1A5E}"/>
              </a:ext>
            </a:extLst>
          </p:cNvPr>
          <p:cNvSpPr>
            <a:spLocks noGrp="1"/>
          </p:cNvSpPr>
          <p:nvPr>
            <p:ph type="body" sz="half" idx="1"/>
          </p:nvPr>
        </p:nvSpPr>
        <p:spPr>
          <a:xfrm>
            <a:off x="831850" y="2956561"/>
            <a:ext cx="10515600" cy="472439"/>
          </a:xfrm>
        </p:spPr>
        <p:txBody>
          <a:bodyPr/>
          <a:lstStyle/>
          <a:p>
            <a:pPr algn="ctr"/>
            <a:r>
              <a:rPr lang="es-MX" dirty="0">
                <a:solidFill>
                  <a:srgbClr val="990033"/>
                </a:solidFill>
              </a:rPr>
              <a:t>Notas metodológicas: SFP</a:t>
            </a:r>
          </a:p>
        </p:txBody>
      </p:sp>
      <p:sp>
        <p:nvSpPr>
          <p:cNvPr id="4" name="Marcador de número de diapositiva 3">
            <a:extLst>
              <a:ext uri="{FF2B5EF4-FFF2-40B4-BE49-F238E27FC236}">
                <a16:creationId xmlns:a16="http://schemas.microsoft.com/office/drawing/2014/main" id="{499D7465-4891-4314-9B56-5D06032413D7}"/>
              </a:ext>
            </a:extLst>
          </p:cNvPr>
          <p:cNvSpPr>
            <a:spLocks noGrp="1"/>
          </p:cNvSpPr>
          <p:nvPr>
            <p:ph type="sldNum" sz="quarter" idx="2"/>
          </p:nvPr>
        </p:nvSpPr>
        <p:spPr/>
        <p:txBody>
          <a:bodyPr/>
          <a:lstStyle/>
          <a:p>
            <a:fld id="{86CB4B4D-7CA3-9044-876B-883B54F8677D}" type="slidenum">
              <a:rPr lang="es-MX" smtClean="0"/>
              <a:t>17</a:t>
            </a:fld>
            <a:endParaRPr lang="es-MX"/>
          </a:p>
        </p:txBody>
      </p:sp>
    </p:spTree>
    <p:extLst>
      <p:ext uri="{BB962C8B-B14F-4D97-AF65-F5344CB8AC3E}">
        <p14:creationId xmlns:p14="http://schemas.microsoft.com/office/powerpoint/2010/main" val="24943355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9E213467-C101-4B0E-9AA4-BCD9C5295EF6}"/>
              </a:ext>
            </a:extLst>
          </p:cNvPr>
          <p:cNvSpPr>
            <a:spLocks noGrp="1"/>
          </p:cNvSpPr>
          <p:nvPr>
            <p:ph type="title"/>
          </p:nvPr>
        </p:nvSpPr>
        <p:spPr/>
        <p:txBody>
          <a:bodyPr/>
          <a:lstStyle/>
          <a:p>
            <a:r>
              <a:rPr lang="es-MX" dirty="0"/>
              <a:t>Actividad no. 7</a:t>
            </a:r>
          </a:p>
        </p:txBody>
      </p:sp>
      <p:sp>
        <p:nvSpPr>
          <p:cNvPr id="8" name="Marcador de texto 7">
            <a:extLst>
              <a:ext uri="{FF2B5EF4-FFF2-40B4-BE49-F238E27FC236}">
                <a16:creationId xmlns:a16="http://schemas.microsoft.com/office/drawing/2014/main" id="{7BC30764-88BA-4E6F-93FF-F1C2FFDF9C0C}"/>
              </a:ext>
            </a:extLst>
          </p:cNvPr>
          <p:cNvSpPr>
            <a:spLocks noGrp="1"/>
          </p:cNvSpPr>
          <p:nvPr>
            <p:ph type="body" sz="half" idx="1"/>
          </p:nvPr>
        </p:nvSpPr>
        <p:spPr>
          <a:xfrm>
            <a:off x="831850" y="2956561"/>
            <a:ext cx="10515600" cy="472439"/>
          </a:xfrm>
        </p:spPr>
        <p:txBody>
          <a:bodyPr/>
          <a:lstStyle/>
          <a:p>
            <a:pPr algn="ctr"/>
            <a:r>
              <a:rPr lang="es-MX" dirty="0"/>
              <a:t>Lectura nota metodológica no. 2 de la SFP</a:t>
            </a:r>
          </a:p>
        </p:txBody>
      </p:sp>
      <p:sp>
        <p:nvSpPr>
          <p:cNvPr id="4" name="Marcador de número de diapositiva 3">
            <a:extLst>
              <a:ext uri="{FF2B5EF4-FFF2-40B4-BE49-F238E27FC236}">
                <a16:creationId xmlns:a16="http://schemas.microsoft.com/office/drawing/2014/main" id="{F51D5B61-AED9-4D8D-BC8F-29DF13573A23}"/>
              </a:ext>
            </a:extLst>
          </p:cNvPr>
          <p:cNvSpPr>
            <a:spLocks noGrp="1"/>
          </p:cNvSpPr>
          <p:nvPr>
            <p:ph type="sldNum" sz="quarter" idx="2"/>
          </p:nvPr>
        </p:nvSpPr>
        <p:spPr/>
        <p:txBody>
          <a:bodyPr/>
          <a:lstStyle/>
          <a:p>
            <a:fld id="{86CB4B4D-7CA3-9044-876B-883B54F8677D}" type="slidenum">
              <a:rPr lang="es-MX" smtClean="0"/>
              <a:t>18</a:t>
            </a:fld>
            <a:endParaRPr lang="es-MX"/>
          </a:p>
        </p:txBody>
      </p:sp>
    </p:spTree>
    <p:extLst>
      <p:ext uri="{BB962C8B-B14F-4D97-AF65-F5344CB8AC3E}">
        <p14:creationId xmlns:p14="http://schemas.microsoft.com/office/powerpoint/2010/main" val="31079236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D0304-1B5F-4A7C-8C2A-4B4371319D3C}"/>
              </a:ext>
            </a:extLst>
          </p:cNvPr>
          <p:cNvSpPr>
            <a:spLocks noGrp="1"/>
          </p:cNvSpPr>
          <p:nvPr>
            <p:ph type="title"/>
          </p:nvPr>
        </p:nvSpPr>
        <p:spPr>
          <a:xfrm>
            <a:off x="838200" y="365125"/>
            <a:ext cx="10515600" cy="1311275"/>
          </a:xfrm>
        </p:spPr>
        <p:txBody>
          <a:bodyPr>
            <a:normAutofit/>
          </a:bodyPr>
          <a:lstStyle/>
          <a:p>
            <a:pPr algn="ctr"/>
            <a:r>
              <a:rPr lang="es-MX" sz="2800" b="1" dirty="0"/>
              <a:t>Planeación detallada</a:t>
            </a:r>
            <a:br>
              <a:rPr lang="es-MX" sz="2800" b="1" dirty="0"/>
            </a:br>
            <a:r>
              <a:rPr lang="es-MX" sz="2800" dirty="0"/>
              <a:t>(Auditoría de desempeño)</a:t>
            </a:r>
          </a:p>
        </p:txBody>
      </p:sp>
      <p:sp>
        <p:nvSpPr>
          <p:cNvPr id="3" name="Marcador de contenido 2">
            <a:extLst>
              <a:ext uri="{FF2B5EF4-FFF2-40B4-BE49-F238E27FC236}">
                <a16:creationId xmlns:a16="http://schemas.microsoft.com/office/drawing/2014/main" id="{3EFF52C3-FBCB-4A47-B5E8-1E48048E46F9}"/>
              </a:ext>
            </a:extLst>
          </p:cNvPr>
          <p:cNvSpPr>
            <a:spLocks noGrp="1"/>
          </p:cNvSpPr>
          <p:nvPr>
            <p:ph idx="1"/>
          </p:nvPr>
        </p:nvSpPr>
        <p:spPr>
          <a:xfrm>
            <a:off x="838200" y="1825625"/>
            <a:ext cx="10515600" cy="3984625"/>
          </a:xfrm>
        </p:spPr>
        <p:txBody>
          <a:bodyPr>
            <a:normAutofit/>
          </a:bodyPr>
          <a:lstStyle/>
          <a:p>
            <a:pPr marL="0" indent="0" algn="just">
              <a:buNone/>
            </a:pPr>
            <a:r>
              <a:rPr lang="es-MX" sz="2400" dirty="0"/>
              <a:t>Se enfoca en estructurar de manera ordenada y con rigor metodológico el proyecto de la revisión, así como determinar el objetivo, alcance y procedimientos por aplicar para cada uno de los hilos conductores que guiarán la revisión. Son indispensables dos elementos: la comprensión de la materia por auditar y el diseño del esquema de la auditoría.</a:t>
            </a:r>
          </a:p>
          <a:p>
            <a:pPr marL="0" indent="0" algn="just">
              <a:buNone/>
            </a:pPr>
            <a:r>
              <a:rPr lang="es-MX" sz="2400" dirty="0"/>
              <a:t>En la </a:t>
            </a:r>
            <a:r>
              <a:rPr lang="es-MX" sz="2400" u="sng" dirty="0">
                <a:highlight>
                  <a:srgbClr val="FFFF00"/>
                </a:highlight>
                <a:hlinkClick r:id="rId2" action="ppaction://hlinksldjump"/>
              </a:rPr>
              <a:t>comprensión</a:t>
            </a:r>
            <a:r>
              <a:rPr lang="es-MX" sz="2400" dirty="0"/>
              <a:t>, el personal debe demostrar el análisis de la vinculación de la materia por auditar con la planeación nacional y sectorial.</a:t>
            </a:r>
          </a:p>
          <a:p>
            <a:pPr marL="0" indent="0" algn="just">
              <a:buNone/>
            </a:pPr>
            <a:r>
              <a:rPr lang="es-MX" sz="2400" dirty="0"/>
              <a:t>El </a:t>
            </a:r>
            <a:r>
              <a:rPr lang="es-MX" sz="2400" dirty="0">
                <a:highlight>
                  <a:srgbClr val="FFFF00"/>
                </a:highlight>
                <a:hlinkClick r:id="rId3" action="ppaction://hlinksldjump"/>
              </a:rPr>
              <a:t>diseño del esquema de la auditoría </a:t>
            </a:r>
            <a:r>
              <a:rPr lang="es-MX" sz="2400" dirty="0"/>
              <a:t>comprende las vertientes de revisión que se van a desarrollar, las líneas conductoras de la auditoría, las preguntas clave, las hipótesis de trabajo, los objetivos de la auditoría y la determinación de las técnicas y procedimientos a aplicar en la auditoría.</a:t>
            </a:r>
          </a:p>
        </p:txBody>
      </p:sp>
      <p:sp>
        <p:nvSpPr>
          <p:cNvPr id="7" name="Rectángulo 6">
            <a:extLst>
              <a:ext uri="{FF2B5EF4-FFF2-40B4-BE49-F238E27FC236}">
                <a16:creationId xmlns:a16="http://schemas.microsoft.com/office/drawing/2014/main" id="{F9DE4085-5A5B-48F7-A202-6CF97DFD6434}"/>
              </a:ext>
            </a:extLst>
          </p:cNvPr>
          <p:cNvSpPr/>
          <p:nvPr/>
        </p:nvSpPr>
        <p:spPr>
          <a:xfrm>
            <a:off x="570338" y="264236"/>
            <a:ext cx="535723" cy="923330"/>
          </a:xfrm>
          <a:prstGeom prst="rect">
            <a:avLst/>
          </a:prstGeom>
          <a:noFill/>
          <a:ln>
            <a:solidFill>
              <a:srgbClr val="00B050"/>
            </a:solidFill>
          </a:ln>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3</a:t>
            </a:r>
          </a:p>
        </p:txBody>
      </p:sp>
      <p:sp>
        <p:nvSpPr>
          <p:cNvPr id="8" name="Rectángulo 7">
            <a:hlinkClick r:id="" action="ppaction://noaction"/>
            <a:extLst>
              <a:ext uri="{FF2B5EF4-FFF2-40B4-BE49-F238E27FC236}">
                <a16:creationId xmlns:a16="http://schemas.microsoft.com/office/drawing/2014/main" id="{8F681F12-4540-40AC-AB4C-15C06C888EDF}"/>
              </a:ext>
            </a:extLst>
          </p:cNvPr>
          <p:cNvSpPr/>
          <p:nvPr/>
        </p:nvSpPr>
        <p:spPr>
          <a:xfrm>
            <a:off x="10483525" y="5409199"/>
            <a:ext cx="987514"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CG</a:t>
            </a:r>
          </a:p>
        </p:txBody>
      </p:sp>
    </p:spTree>
    <p:extLst>
      <p:ext uri="{BB962C8B-B14F-4D97-AF65-F5344CB8AC3E}">
        <p14:creationId xmlns:p14="http://schemas.microsoft.com/office/powerpoint/2010/main" val="323922127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BB1AC2-EB30-49E5-BCEA-2F9C83742595}"/>
              </a:ext>
            </a:extLst>
          </p:cNvPr>
          <p:cNvSpPr>
            <a:spLocks noGrp="1"/>
          </p:cNvSpPr>
          <p:nvPr>
            <p:ph type="title"/>
          </p:nvPr>
        </p:nvSpPr>
        <p:spPr/>
        <p:txBody>
          <a:bodyPr/>
          <a:lstStyle/>
          <a:p>
            <a:r>
              <a:rPr lang="es-MX" dirty="0"/>
              <a:t>Actividad no. 5</a:t>
            </a:r>
          </a:p>
        </p:txBody>
      </p:sp>
      <p:sp>
        <p:nvSpPr>
          <p:cNvPr id="3" name="Marcador de texto 2">
            <a:extLst>
              <a:ext uri="{FF2B5EF4-FFF2-40B4-BE49-F238E27FC236}">
                <a16:creationId xmlns:a16="http://schemas.microsoft.com/office/drawing/2014/main" id="{651DAE46-DB03-4553-9B83-8D6BE4972558}"/>
              </a:ext>
            </a:extLst>
          </p:cNvPr>
          <p:cNvSpPr>
            <a:spLocks noGrp="1"/>
          </p:cNvSpPr>
          <p:nvPr>
            <p:ph type="body" sz="quarter" idx="1"/>
          </p:nvPr>
        </p:nvSpPr>
        <p:spPr/>
        <p:txBody>
          <a:bodyPr/>
          <a:lstStyle/>
          <a:p>
            <a:r>
              <a:rPr lang="es-MX" dirty="0"/>
              <a:t>Video de Auditoría de Desempeño (ASF)</a:t>
            </a:r>
          </a:p>
        </p:txBody>
      </p:sp>
      <p:sp>
        <p:nvSpPr>
          <p:cNvPr id="4" name="Marcador de número de diapositiva 3">
            <a:extLst>
              <a:ext uri="{FF2B5EF4-FFF2-40B4-BE49-F238E27FC236}">
                <a16:creationId xmlns:a16="http://schemas.microsoft.com/office/drawing/2014/main" id="{0B157EB1-E514-40A0-AE8C-3ED46A013281}"/>
              </a:ext>
            </a:extLst>
          </p:cNvPr>
          <p:cNvSpPr>
            <a:spLocks noGrp="1"/>
          </p:cNvSpPr>
          <p:nvPr>
            <p:ph type="sldNum" sz="quarter" idx="2"/>
          </p:nvPr>
        </p:nvSpPr>
        <p:spPr/>
        <p:txBody>
          <a:bodyPr/>
          <a:lstStyle/>
          <a:p>
            <a:fld id="{86CB4B4D-7CA3-9044-876B-883B54F8677D}" type="slidenum">
              <a:rPr lang="es-MX" smtClean="0"/>
              <a:t>2</a:t>
            </a:fld>
            <a:endParaRPr lang="es-MX"/>
          </a:p>
        </p:txBody>
      </p:sp>
      <p:sp>
        <p:nvSpPr>
          <p:cNvPr id="5" name="Rectángulo 4">
            <a:extLst>
              <a:ext uri="{FF2B5EF4-FFF2-40B4-BE49-F238E27FC236}">
                <a16:creationId xmlns:a16="http://schemas.microsoft.com/office/drawing/2014/main" id="{A5A8A985-471C-4887-A999-0D5067277E42}"/>
              </a:ext>
            </a:extLst>
          </p:cNvPr>
          <p:cNvSpPr/>
          <p:nvPr/>
        </p:nvSpPr>
        <p:spPr>
          <a:xfrm>
            <a:off x="4285248" y="4408806"/>
            <a:ext cx="3621504" cy="369332"/>
          </a:xfrm>
          <a:prstGeom prst="rect">
            <a:avLst/>
          </a:prstGeom>
        </p:spPr>
        <p:txBody>
          <a:bodyPr wrap="none">
            <a:spAutoFit/>
          </a:bodyPr>
          <a:lstStyle/>
          <a:p>
            <a:r>
              <a:rPr lang="es-MX" dirty="0">
                <a:hlinkClick r:id="rId2"/>
              </a:rPr>
              <a:t>Auditorías de Desempeño - YouTube</a:t>
            </a:r>
            <a:endParaRPr lang="es-MX" dirty="0"/>
          </a:p>
        </p:txBody>
      </p:sp>
      <p:sp>
        <p:nvSpPr>
          <p:cNvPr id="6" name="Rectángulo 5">
            <a:extLst>
              <a:ext uri="{FF2B5EF4-FFF2-40B4-BE49-F238E27FC236}">
                <a16:creationId xmlns:a16="http://schemas.microsoft.com/office/drawing/2014/main" id="{7142213C-F51C-4956-BAEE-D143E620E9D3}"/>
              </a:ext>
            </a:extLst>
          </p:cNvPr>
          <p:cNvSpPr/>
          <p:nvPr/>
        </p:nvSpPr>
        <p:spPr>
          <a:xfrm>
            <a:off x="3105437" y="5221883"/>
            <a:ext cx="5981125" cy="369332"/>
          </a:xfrm>
          <a:prstGeom prst="rect">
            <a:avLst/>
          </a:prstGeom>
        </p:spPr>
        <p:txBody>
          <a:bodyPr wrap="none">
            <a:spAutoFit/>
          </a:bodyPr>
          <a:lstStyle/>
          <a:p>
            <a:r>
              <a:rPr lang="es-MX" dirty="0">
                <a:hlinkClick r:id="rId3"/>
              </a:rPr>
              <a:t>Conoce en qué consiste la auditoría de desempeño - YouTube</a:t>
            </a:r>
            <a:endParaRPr lang="es-MX" dirty="0"/>
          </a:p>
        </p:txBody>
      </p:sp>
    </p:spTree>
    <p:extLst>
      <p:ext uri="{BB962C8B-B14F-4D97-AF65-F5344CB8AC3E}">
        <p14:creationId xmlns:p14="http://schemas.microsoft.com/office/powerpoint/2010/main" val="102251846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1983B-D466-48A7-BB45-1A9B93465B82}"/>
              </a:ext>
            </a:extLst>
          </p:cNvPr>
          <p:cNvSpPr>
            <a:spLocks noGrp="1"/>
          </p:cNvSpPr>
          <p:nvPr>
            <p:ph type="title"/>
          </p:nvPr>
        </p:nvSpPr>
        <p:spPr/>
        <p:txBody>
          <a:bodyPr>
            <a:normAutofit/>
          </a:bodyPr>
          <a:lstStyle/>
          <a:p>
            <a:pPr algn="ctr"/>
            <a:r>
              <a:rPr lang="es-MX" sz="2800" b="1" dirty="0"/>
              <a:t>Elaborar Proyecto de investigación o </a:t>
            </a:r>
            <a:r>
              <a:rPr lang="es-MX" sz="2800" b="1" dirty="0" err="1"/>
              <a:t>Auditina</a:t>
            </a:r>
            <a:br>
              <a:rPr lang="es-MX" sz="2800" b="1" dirty="0"/>
            </a:br>
            <a:r>
              <a:rPr lang="es-MX" sz="2000" dirty="0"/>
              <a:t>(Documento metodológico que muestra la comprensión del tema y la propuesta de diseño de la auditoría)</a:t>
            </a:r>
            <a:endParaRPr lang="es-MX" sz="2800" b="1" dirty="0"/>
          </a:p>
        </p:txBody>
      </p:sp>
      <p:sp>
        <p:nvSpPr>
          <p:cNvPr id="4" name="Rectángulo: esquinas redondeadas 3">
            <a:extLst>
              <a:ext uri="{FF2B5EF4-FFF2-40B4-BE49-F238E27FC236}">
                <a16:creationId xmlns:a16="http://schemas.microsoft.com/office/drawing/2014/main" id="{EE6DDC25-3D92-41FA-90ED-820B6C2E2EC2}"/>
              </a:ext>
            </a:extLst>
          </p:cNvPr>
          <p:cNvSpPr/>
          <p:nvPr/>
        </p:nvSpPr>
        <p:spPr>
          <a:xfrm>
            <a:off x="1391284" y="2801260"/>
            <a:ext cx="2040340" cy="150404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Comprensión de la materia por auditar</a:t>
            </a:r>
            <a:endParaRPr lang="es-MX" dirty="0">
              <a:solidFill>
                <a:schemeClr val="bg1"/>
              </a:solidFill>
            </a:endParaRPr>
          </a:p>
        </p:txBody>
      </p:sp>
      <p:sp>
        <p:nvSpPr>
          <p:cNvPr id="5" name="Abrir llave 4">
            <a:extLst>
              <a:ext uri="{FF2B5EF4-FFF2-40B4-BE49-F238E27FC236}">
                <a16:creationId xmlns:a16="http://schemas.microsoft.com/office/drawing/2014/main" id="{FDDF442E-55CC-4E64-A585-22250874B74E}"/>
              </a:ext>
            </a:extLst>
          </p:cNvPr>
          <p:cNvSpPr/>
          <p:nvPr/>
        </p:nvSpPr>
        <p:spPr>
          <a:xfrm>
            <a:off x="3581400" y="1690688"/>
            <a:ext cx="1390650" cy="4601055"/>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Rectángulo: esquinas redondeadas 5">
            <a:hlinkClick r:id="rId2" action="ppaction://hlinksldjump"/>
            <a:extLst>
              <a:ext uri="{FF2B5EF4-FFF2-40B4-BE49-F238E27FC236}">
                <a16:creationId xmlns:a16="http://schemas.microsoft.com/office/drawing/2014/main" id="{A0EFDFE4-EA3D-4E06-884B-03BEC1930840}"/>
              </a:ext>
            </a:extLst>
          </p:cNvPr>
          <p:cNvSpPr/>
          <p:nvPr/>
        </p:nvSpPr>
        <p:spPr>
          <a:xfrm>
            <a:off x="4438650" y="1757800"/>
            <a:ext cx="6553200" cy="45965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 Historia del programa por auditar</a:t>
            </a:r>
          </a:p>
        </p:txBody>
      </p:sp>
      <p:sp>
        <p:nvSpPr>
          <p:cNvPr id="7" name="Rectángulo: esquinas redondeadas 6">
            <a:hlinkClick r:id="rId3" action="ppaction://hlinksldjump"/>
            <a:extLst>
              <a:ext uri="{FF2B5EF4-FFF2-40B4-BE49-F238E27FC236}">
                <a16:creationId xmlns:a16="http://schemas.microsoft.com/office/drawing/2014/main" id="{BDF15559-3DF4-460F-B15A-48BA020B4DD4}"/>
              </a:ext>
            </a:extLst>
          </p:cNvPr>
          <p:cNvSpPr/>
          <p:nvPr/>
        </p:nvSpPr>
        <p:spPr>
          <a:xfrm>
            <a:off x="4438650" y="2243643"/>
            <a:ext cx="6553200" cy="68360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b) Comprensión del programa por auditar en el contexto de la planeación nacional, sectorial y institucional</a:t>
            </a:r>
          </a:p>
        </p:txBody>
      </p:sp>
      <p:sp>
        <p:nvSpPr>
          <p:cNvPr id="8" name="Rectángulo: esquinas redondeadas 7">
            <a:hlinkClick r:id="rId4" action="ppaction://hlinksldjump"/>
            <a:extLst>
              <a:ext uri="{FF2B5EF4-FFF2-40B4-BE49-F238E27FC236}">
                <a16:creationId xmlns:a16="http://schemas.microsoft.com/office/drawing/2014/main" id="{2CAFD206-1F31-4229-A88E-65439685B529}"/>
              </a:ext>
            </a:extLst>
          </p:cNvPr>
          <p:cNvSpPr/>
          <p:nvPr/>
        </p:nvSpPr>
        <p:spPr>
          <a:xfrm>
            <a:off x="4438650" y="2985468"/>
            <a:ext cx="6553200" cy="39672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 Problema público</a:t>
            </a:r>
          </a:p>
        </p:txBody>
      </p:sp>
      <p:sp>
        <p:nvSpPr>
          <p:cNvPr id="9" name="Rectángulo: esquinas redondeadas 8">
            <a:hlinkClick r:id="rId5" action="ppaction://hlinksldjump"/>
            <a:extLst>
              <a:ext uri="{FF2B5EF4-FFF2-40B4-BE49-F238E27FC236}">
                <a16:creationId xmlns:a16="http://schemas.microsoft.com/office/drawing/2014/main" id="{DF319325-8DDC-45A0-BD0D-A041FE3292C1}"/>
              </a:ext>
            </a:extLst>
          </p:cNvPr>
          <p:cNvSpPr/>
          <p:nvPr/>
        </p:nvSpPr>
        <p:spPr>
          <a:xfrm>
            <a:off x="4438650" y="3414021"/>
            <a:ext cx="6553200" cy="39672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 Comprensión del deber ser</a:t>
            </a:r>
          </a:p>
        </p:txBody>
      </p:sp>
      <p:sp>
        <p:nvSpPr>
          <p:cNvPr id="10" name="Rectángulo: esquinas redondeadas 9">
            <a:hlinkClick r:id="rId6" action="ppaction://hlinksldjump"/>
            <a:extLst>
              <a:ext uri="{FF2B5EF4-FFF2-40B4-BE49-F238E27FC236}">
                <a16:creationId xmlns:a16="http://schemas.microsoft.com/office/drawing/2014/main" id="{FA344B13-D31B-4940-BC70-9E4AF3735409}"/>
              </a:ext>
            </a:extLst>
          </p:cNvPr>
          <p:cNvSpPr/>
          <p:nvPr/>
        </p:nvSpPr>
        <p:spPr>
          <a:xfrm>
            <a:off x="4438650" y="3834344"/>
            <a:ext cx="6553200" cy="39672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 Análisis de la Matriz de Indicadores para Resultados (MIR)</a:t>
            </a:r>
          </a:p>
        </p:txBody>
      </p:sp>
      <p:sp>
        <p:nvSpPr>
          <p:cNvPr id="11" name="Rectángulo: esquinas redondeadas 10">
            <a:hlinkClick r:id="rId7" action="ppaction://hlinksldjump"/>
            <a:extLst>
              <a:ext uri="{FF2B5EF4-FFF2-40B4-BE49-F238E27FC236}">
                <a16:creationId xmlns:a16="http://schemas.microsoft.com/office/drawing/2014/main" id="{8D9AAC57-EFBB-4028-808E-66B83C5F0734}"/>
              </a:ext>
            </a:extLst>
          </p:cNvPr>
          <p:cNvSpPr/>
          <p:nvPr/>
        </p:nvSpPr>
        <p:spPr>
          <a:xfrm>
            <a:off x="4438650" y="4293995"/>
            <a:ext cx="6553200" cy="51146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 Esquema de operación del programa por auditar: ¿Qué hace? ¿Para qué lo hace? ¿Qué resultados obtiene?</a:t>
            </a:r>
          </a:p>
        </p:txBody>
      </p:sp>
      <p:sp>
        <p:nvSpPr>
          <p:cNvPr id="12" name="Rectángulo: esquinas redondeadas 11">
            <a:hlinkClick r:id="rId8" action="ppaction://hlinksldjump"/>
            <a:extLst>
              <a:ext uri="{FF2B5EF4-FFF2-40B4-BE49-F238E27FC236}">
                <a16:creationId xmlns:a16="http://schemas.microsoft.com/office/drawing/2014/main" id="{74AA5D53-A14F-4468-B099-F5EC62736618}"/>
              </a:ext>
            </a:extLst>
          </p:cNvPr>
          <p:cNvSpPr/>
          <p:nvPr/>
        </p:nvSpPr>
        <p:spPr>
          <a:xfrm>
            <a:off x="4457700" y="4849426"/>
            <a:ext cx="6553200" cy="39672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g) Referentes</a:t>
            </a:r>
          </a:p>
        </p:txBody>
      </p:sp>
      <p:sp>
        <p:nvSpPr>
          <p:cNvPr id="13" name="Rectángulo: esquinas redondeadas 12">
            <a:hlinkClick r:id="rId9" action="ppaction://hlinksldjump"/>
            <a:extLst>
              <a:ext uri="{FF2B5EF4-FFF2-40B4-BE49-F238E27FC236}">
                <a16:creationId xmlns:a16="http://schemas.microsoft.com/office/drawing/2014/main" id="{E2A3E743-90D7-45DF-9D2D-12D386E3EA0B}"/>
              </a:ext>
            </a:extLst>
          </p:cNvPr>
          <p:cNvSpPr/>
          <p:nvPr/>
        </p:nvSpPr>
        <p:spPr>
          <a:xfrm>
            <a:off x="4457700" y="5281076"/>
            <a:ext cx="6553200" cy="39672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h) Universales e i) Busilis del hacer y de la teoría del cambio</a:t>
            </a:r>
          </a:p>
        </p:txBody>
      </p:sp>
      <p:pic>
        <p:nvPicPr>
          <p:cNvPr id="15" name="Gráfico 14" descr="Bombilla y equipo ">
            <a:hlinkClick r:id="rId10" action="ppaction://hlinksldjump"/>
            <a:extLst>
              <a:ext uri="{FF2B5EF4-FFF2-40B4-BE49-F238E27FC236}">
                <a16:creationId xmlns:a16="http://schemas.microsoft.com/office/drawing/2014/main" id="{FF3ACADF-A66B-4B01-8BD1-021AC52325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10900" y="5735689"/>
            <a:ext cx="914400" cy="914400"/>
          </a:xfrm>
          <a:prstGeom prst="rect">
            <a:avLst/>
          </a:prstGeom>
        </p:spPr>
      </p:pic>
      <p:sp>
        <p:nvSpPr>
          <p:cNvPr id="16" name="Rectángulo: esquinas redondeadas 15">
            <a:hlinkClick r:id="rId13" action="ppaction://hlinksldjump"/>
            <a:extLst>
              <a:ext uri="{FF2B5EF4-FFF2-40B4-BE49-F238E27FC236}">
                <a16:creationId xmlns:a16="http://schemas.microsoft.com/office/drawing/2014/main" id="{44200A85-B29C-4010-ACE0-1106AF3A9CF1}"/>
              </a:ext>
            </a:extLst>
          </p:cNvPr>
          <p:cNvSpPr/>
          <p:nvPr/>
        </p:nvSpPr>
        <p:spPr>
          <a:xfrm>
            <a:off x="4457700" y="5708809"/>
            <a:ext cx="6553200" cy="48653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j) Matriz de consistencia del programa por auditar: Propuesta de hilos conductores que guiarán la revisión</a:t>
            </a:r>
          </a:p>
        </p:txBody>
      </p:sp>
      <p:sp>
        <p:nvSpPr>
          <p:cNvPr id="18" name="Rectángulo 17">
            <a:extLst>
              <a:ext uri="{FF2B5EF4-FFF2-40B4-BE49-F238E27FC236}">
                <a16:creationId xmlns:a16="http://schemas.microsoft.com/office/drawing/2014/main" id="{A188EA2A-318E-48D8-AADC-C63B9A174737}"/>
              </a:ext>
            </a:extLst>
          </p:cNvPr>
          <p:cNvSpPr/>
          <p:nvPr/>
        </p:nvSpPr>
        <p:spPr>
          <a:xfrm>
            <a:off x="570338" y="264236"/>
            <a:ext cx="535723" cy="923330"/>
          </a:xfrm>
          <a:prstGeom prst="rect">
            <a:avLst/>
          </a:prstGeom>
          <a:noFill/>
          <a:ln>
            <a:solidFill>
              <a:srgbClr val="00B050"/>
            </a:solidFill>
          </a:ln>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4</a:t>
            </a:r>
          </a:p>
        </p:txBody>
      </p:sp>
    </p:spTree>
    <p:extLst>
      <p:ext uri="{BB962C8B-B14F-4D97-AF65-F5344CB8AC3E}">
        <p14:creationId xmlns:p14="http://schemas.microsoft.com/office/powerpoint/2010/main" val="385141658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EC0CE-5BFF-419A-A14E-406727E04FD5}"/>
              </a:ext>
            </a:extLst>
          </p:cNvPr>
          <p:cNvSpPr>
            <a:spLocks noGrp="1"/>
          </p:cNvSpPr>
          <p:nvPr>
            <p:ph type="title"/>
          </p:nvPr>
        </p:nvSpPr>
        <p:spPr>
          <a:xfrm>
            <a:off x="838200" y="365126"/>
            <a:ext cx="10515600" cy="591220"/>
          </a:xfrm>
        </p:spPr>
        <p:txBody>
          <a:bodyPr>
            <a:normAutofit/>
          </a:bodyPr>
          <a:lstStyle/>
          <a:p>
            <a:pPr algn="ctr"/>
            <a:r>
              <a:rPr lang="es-MX" sz="2800" b="1" dirty="0"/>
              <a:t>Historia del programa por auditar</a:t>
            </a:r>
          </a:p>
        </p:txBody>
      </p:sp>
      <p:sp>
        <p:nvSpPr>
          <p:cNvPr id="4" name="Elipse 3">
            <a:extLst>
              <a:ext uri="{FF2B5EF4-FFF2-40B4-BE49-F238E27FC236}">
                <a16:creationId xmlns:a16="http://schemas.microsoft.com/office/drawing/2014/main" id="{2BF8982A-223A-4CDE-ABF9-073AD2C55183}"/>
              </a:ext>
            </a:extLst>
          </p:cNvPr>
          <p:cNvSpPr/>
          <p:nvPr/>
        </p:nvSpPr>
        <p:spPr>
          <a:xfrm>
            <a:off x="1208015" y="2155971"/>
            <a:ext cx="1719743" cy="1451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Explicar la evolución temporal</a:t>
            </a:r>
          </a:p>
        </p:txBody>
      </p:sp>
      <p:cxnSp>
        <p:nvCxnSpPr>
          <p:cNvPr id="6" name="Conector recto de flecha 5">
            <a:extLst>
              <a:ext uri="{FF2B5EF4-FFF2-40B4-BE49-F238E27FC236}">
                <a16:creationId xmlns:a16="http://schemas.microsoft.com/office/drawing/2014/main" id="{6509B89B-0706-4C82-A57C-DC3C31C5364F}"/>
              </a:ext>
            </a:extLst>
          </p:cNvPr>
          <p:cNvCxnSpPr>
            <a:cxnSpLocks/>
            <a:endCxn id="8" idx="1"/>
          </p:cNvCxnSpPr>
          <p:nvPr/>
        </p:nvCxnSpPr>
        <p:spPr>
          <a:xfrm flipV="1">
            <a:off x="2944536" y="1971413"/>
            <a:ext cx="1451295" cy="7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esquinas redondeadas 7">
            <a:extLst>
              <a:ext uri="{FF2B5EF4-FFF2-40B4-BE49-F238E27FC236}">
                <a16:creationId xmlns:a16="http://schemas.microsoft.com/office/drawing/2014/main" id="{04CDCA87-743B-4FCB-A936-FBDFDD9ED9C9}"/>
              </a:ext>
            </a:extLst>
          </p:cNvPr>
          <p:cNvSpPr/>
          <p:nvPr/>
        </p:nvSpPr>
        <p:spPr>
          <a:xfrm>
            <a:off x="4395831" y="1593908"/>
            <a:ext cx="1929468" cy="755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Motivos de su origen</a:t>
            </a:r>
          </a:p>
        </p:txBody>
      </p:sp>
      <p:sp>
        <p:nvSpPr>
          <p:cNvPr id="9" name="Rectángulo: esquinas redondeadas 8">
            <a:extLst>
              <a:ext uri="{FF2B5EF4-FFF2-40B4-BE49-F238E27FC236}">
                <a16:creationId xmlns:a16="http://schemas.microsoft.com/office/drawing/2014/main" id="{A636ECA9-1B0D-4F52-994A-67FECB8C9B87}"/>
              </a:ext>
            </a:extLst>
          </p:cNvPr>
          <p:cNvSpPr/>
          <p:nvPr/>
        </p:nvSpPr>
        <p:spPr>
          <a:xfrm>
            <a:off x="4395831" y="2504113"/>
            <a:ext cx="1929468" cy="755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Posibles causas</a:t>
            </a:r>
          </a:p>
        </p:txBody>
      </p:sp>
      <p:sp>
        <p:nvSpPr>
          <p:cNvPr id="10" name="Rectángulo: esquinas redondeadas 9">
            <a:extLst>
              <a:ext uri="{FF2B5EF4-FFF2-40B4-BE49-F238E27FC236}">
                <a16:creationId xmlns:a16="http://schemas.microsoft.com/office/drawing/2014/main" id="{4BD94121-789B-4AB5-8338-4DFF23AAE1E1}"/>
              </a:ext>
            </a:extLst>
          </p:cNvPr>
          <p:cNvSpPr/>
          <p:nvPr/>
        </p:nvSpPr>
        <p:spPr>
          <a:xfrm>
            <a:off x="4395831" y="3503801"/>
            <a:ext cx="1929468" cy="755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Beneficio en la población</a:t>
            </a:r>
          </a:p>
        </p:txBody>
      </p:sp>
      <p:cxnSp>
        <p:nvCxnSpPr>
          <p:cNvPr id="11" name="Conector recto de flecha 10">
            <a:extLst>
              <a:ext uri="{FF2B5EF4-FFF2-40B4-BE49-F238E27FC236}">
                <a16:creationId xmlns:a16="http://schemas.microsoft.com/office/drawing/2014/main" id="{FA49925E-B0F6-4F9F-9077-9159636DDCEF}"/>
              </a:ext>
            </a:extLst>
          </p:cNvPr>
          <p:cNvCxnSpPr>
            <a:cxnSpLocks/>
            <a:endCxn id="9" idx="1"/>
          </p:cNvCxnSpPr>
          <p:nvPr/>
        </p:nvCxnSpPr>
        <p:spPr>
          <a:xfrm flipV="1">
            <a:off x="2927758" y="2881618"/>
            <a:ext cx="1468073" cy="37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474E7351-217B-49F7-B975-B34E19D06C00}"/>
              </a:ext>
            </a:extLst>
          </p:cNvPr>
          <p:cNvCxnSpPr>
            <a:cxnSpLocks/>
            <a:endCxn id="10" idx="1"/>
          </p:cNvCxnSpPr>
          <p:nvPr/>
        </p:nvCxnSpPr>
        <p:spPr>
          <a:xfrm>
            <a:off x="2927758" y="3022831"/>
            <a:ext cx="1468073" cy="85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esquinas redondeadas 16">
            <a:extLst>
              <a:ext uri="{FF2B5EF4-FFF2-40B4-BE49-F238E27FC236}">
                <a16:creationId xmlns:a16="http://schemas.microsoft.com/office/drawing/2014/main" id="{C5A895BC-D0FE-4F07-B690-3065030996CE}"/>
              </a:ext>
            </a:extLst>
          </p:cNvPr>
          <p:cNvSpPr/>
          <p:nvPr/>
        </p:nvSpPr>
        <p:spPr>
          <a:xfrm>
            <a:off x="6811860" y="1635853"/>
            <a:ext cx="1929468" cy="262295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No hacer relatoría de hechos sin sentido, ni citar textualmente documentos oficiales</a:t>
            </a:r>
          </a:p>
        </p:txBody>
      </p:sp>
      <p:pic>
        <p:nvPicPr>
          <p:cNvPr id="19" name="Gráfico 18" descr="Lupa">
            <a:hlinkClick r:id="rId2" action="ppaction://hlinksldjump"/>
            <a:extLst>
              <a:ext uri="{FF2B5EF4-FFF2-40B4-BE49-F238E27FC236}">
                <a16:creationId xmlns:a16="http://schemas.microsoft.com/office/drawing/2014/main" id="{8F1208A3-6334-4B93-8BC1-0A7EAF0AD1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4356" y="5429774"/>
            <a:ext cx="914400" cy="914400"/>
          </a:xfrm>
          <a:prstGeom prst="rect">
            <a:avLst/>
          </a:prstGeom>
        </p:spPr>
      </p:pic>
    </p:spTree>
    <p:extLst>
      <p:ext uri="{BB962C8B-B14F-4D97-AF65-F5344CB8AC3E}">
        <p14:creationId xmlns:p14="http://schemas.microsoft.com/office/powerpoint/2010/main" val="304435449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EA997-8FD5-4A80-8B3C-CE710CFA691F}"/>
              </a:ext>
            </a:extLst>
          </p:cNvPr>
          <p:cNvSpPr>
            <a:spLocks noGrp="1"/>
          </p:cNvSpPr>
          <p:nvPr>
            <p:ph type="title"/>
          </p:nvPr>
        </p:nvSpPr>
        <p:spPr>
          <a:xfrm>
            <a:off x="838200" y="365126"/>
            <a:ext cx="10515600" cy="910002"/>
          </a:xfrm>
        </p:spPr>
        <p:txBody>
          <a:bodyPr>
            <a:normAutofit/>
          </a:bodyPr>
          <a:lstStyle/>
          <a:p>
            <a:pPr algn="ctr"/>
            <a:r>
              <a:rPr lang="es-MX" sz="2800" b="1" dirty="0"/>
              <a:t>Comprensión del programa por auditar en el contexto de la planeación nacional, sectorial y anual</a:t>
            </a:r>
          </a:p>
        </p:txBody>
      </p:sp>
      <p:graphicFrame>
        <p:nvGraphicFramePr>
          <p:cNvPr id="4" name="Diagrama 3">
            <a:extLst>
              <a:ext uri="{FF2B5EF4-FFF2-40B4-BE49-F238E27FC236}">
                <a16:creationId xmlns:a16="http://schemas.microsoft.com/office/drawing/2014/main" id="{39E72D39-482B-454C-B98E-80F7FDF1BC32}"/>
              </a:ext>
            </a:extLst>
          </p:cNvPr>
          <p:cNvGraphicFramePr/>
          <p:nvPr/>
        </p:nvGraphicFramePr>
        <p:xfrm>
          <a:off x="1258507" y="1463593"/>
          <a:ext cx="9674985" cy="405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áfico 4" descr="Lupa">
            <a:hlinkClick r:id="rId7" action="ppaction://hlinksldjump"/>
            <a:extLst>
              <a:ext uri="{FF2B5EF4-FFF2-40B4-BE49-F238E27FC236}">
                <a16:creationId xmlns:a16="http://schemas.microsoft.com/office/drawing/2014/main" id="{12FECDF7-8F69-4ADD-A068-8D53CC6934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44356" y="5429774"/>
            <a:ext cx="914400" cy="914400"/>
          </a:xfrm>
          <a:prstGeom prst="rect">
            <a:avLst/>
          </a:prstGeom>
        </p:spPr>
      </p:pic>
      <p:sp>
        <p:nvSpPr>
          <p:cNvPr id="6" name="CuadroTexto 5">
            <a:extLst>
              <a:ext uri="{FF2B5EF4-FFF2-40B4-BE49-F238E27FC236}">
                <a16:creationId xmlns:a16="http://schemas.microsoft.com/office/drawing/2014/main" id="{7F738892-522E-4495-A7AA-8E1B9ABD4C4F}"/>
              </a:ext>
            </a:extLst>
          </p:cNvPr>
          <p:cNvSpPr txBox="1"/>
          <p:nvPr/>
        </p:nvSpPr>
        <p:spPr>
          <a:xfrm>
            <a:off x="8936181" y="2707694"/>
            <a:ext cx="1880755" cy="1569660"/>
          </a:xfrm>
          <a:prstGeom prst="rect">
            <a:avLst/>
          </a:prstGeom>
          <a:noFill/>
        </p:spPr>
        <p:txBody>
          <a:bodyPr wrap="square" rtlCol="0">
            <a:spAutoFit/>
          </a:bodyPr>
          <a:lstStyle/>
          <a:p>
            <a:pPr algn="ctr"/>
            <a:r>
              <a:rPr lang="es-MX" sz="1600" dirty="0">
                <a:solidFill>
                  <a:schemeClr val="bg1"/>
                </a:solidFill>
              </a:rPr>
              <a:t>Relacionar el programa con los 17 Objetivos del Desarrollo Sostenible (ODS) de la ONU</a:t>
            </a:r>
          </a:p>
        </p:txBody>
      </p:sp>
    </p:spTree>
    <p:extLst>
      <p:ext uri="{BB962C8B-B14F-4D97-AF65-F5344CB8AC3E}">
        <p14:creationId xmlns:p14="http://schemas.microsoft.com/office/powerpoint/2010/main" val="166181201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0570C-309F-4D1D-A75F-C75C6918991F}"/>
              </a:ext>
            </a:extLst>
          </p:cNvPr>
          <p:cNvSpPr>
            <a:spLocks noGrp="1"/>
          </p:cNvSpPr>
          <p:nvPr>
            <p:ph type="title"/>
          </p:nvPr>
        </p:nvSpPr>
        <p:spPr>
          <a:xfrm>
            <a:off x="838200" y="365125"/>
            <a:ext cx="10515600" cy="507711"/>
          </a:xfrm>
        </p:spPr>
        <p:txBody>
          <a:bodyPr>
            <a:normAutofit/>
          </a:bodyPr>
          <a:lstStyle/>
          <a:p>
            <a:pPr algn="ctr"/>
            <a:r>
              <a:rPr lang="es-MX" sz="2800" b="1" dirty="0"/>
              <a:t>Problema público</a:t>
            </a:r>
          </a:p>
        </p:txBody>
      </p:sp>
      <p:graphicFrame>
        <p:nvGraphicFramePr>
          <p:cNvPr id="4" name="Diagrama 3">
            <a:extLst>
              <a:ext uri="{FF2B5EF4-FFF2-40B4-BE49-F238E27FC236}">
                <a16:creationId xmlns:a16="http://schemas.microsoft.com/office/drawing/2014/main" id="{3AFA32E1-B5CA-4FE0-BAE1-E4DC53A72569}"/>
              </a:ext>
            </a:extLst>
          </p:cNvPr>
          <p:cNvGraphicFramePr/>
          <p:nvPr/>
        </p:nvGraphicFramePr>
        <p:xfrm>
          <a:off x="2032000" y="9794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áfico 4" descr="Lupa">
            <a:hlinkClick r:id="rId7" action="ppaction://hlinksldjump"/>
            <a:extLst>
              <a:ext uri="{FF2B5EF4-FFF2-40B4-BE49-F238E27FC236}">
                <a16:creationId xmlns:a16="http://schemas.microsoft.com/office/drawing/2014/main" id="{8213D232-ED56-4924-8091-6476EE676A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44356" y="5429774"/>
            <a:ext cx="914400" cy="914400"/>
          </a:xfrm>
          <a:prstGeom prst="rect">
            <a:avLst/>
          </a:prstGeom>
        </p:spPr>
      </p:pic>
    </p:spTree>
    <p:extLst>
      <p:ext uri="{BB962C8B-B14F-4D97-AF65-F5344CB8AC3E}">
        <p14:creationId xmlns:p14="http://schemas.microsoft.com/office/powerpoint/2010/main" val="310624473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E3A5D-788C-49C9-B2E0-2F1B563E489D}"/>
              </a:ext>
            </a:extLst>
          </p:cNvPr>
          <p:cNvSpPr>
            <a:spLocks noGrp="1"/>
          </p:cNvSpPr>
          <p:nvPr>
            <p:ph type="title"/>
          </p:nvPr>
        </p:nvSpPr>
        <p:spPr>
          <a:xfrm>
            <a:off x="838200" y="365126"/>
            <a:ext cx="10515600" cy="518102"/>
          </a:xfrm>
        </p:spPr>
        <p:txBody>
          <a:bodyPr>
            <a:normAutofit/>
          </a:bodyPr>
          <a:lstStyle/>
          <a:p>
            <a:pPr algn="ctr"/>
            <a:r>
              <a:rPr lang="es-MX" sz="2800" b="1" dirty="0"/>
              <a:t>Comprensión del deber ser</a:t>
            </a:r>
          </a:p>
        </p:txBody>
      </p:sp>
      <p:graphicFrame>
        <p:nvGraphicFramePr>
          <p:cNvPr id="4" name="Diagrama 3">
            <a:extLst>
              <a:ext uri="{FF2B5EF4-FFF2-40B4-BE49-F238E27FC236}">
                <a16:creationId xmlns:a16="http://schemas.microsoft.com/office/drawing/2014/main" id="{47082792-1F1D-4BC3-9F59-F31CEA9D98B2}"/>
              </a:ext>
            </a:extLst>
          </p:cNvPr>
          <p:cNvGraphicFramePr/>
          <p:nvPr/>
        </p:nvGraphicFramePr>
        <p:xfrm>
          <a:off x="2032000" y="111452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44E1E50A-8A86-4603-83C7-27234009C31A}"/>
              </a:ext>
            </a:extLst>
          </p:cNvPr>
          <p:cNvSpPr txBox="1"/>
          <p:nvPr/>
        </p:nvSpPr>
        <p:spPr>
          <a:xfrm>
            <a:off x="3834246" y="5271304"/>
            <a:ext cx="6161808" cy="1261884"/>
          </a:xfrm>
          <a:prstGeom prst="rect">
            <a:avLst/>
          </a:prstGeom>
          <a:noFill/>
        </p:spPr>
        <p:txBody>
          <a:bodyPr wrap="square" rtlCol="0">
            <a:spAutoFit/>
          </a:bodyPr>
          <a:lstStyle/>
          <a:p>
            <a:r>
              <a:rPr lang="es-MX" sz="2800" dirty="0">
                <a:solidFill>
                  <a:schemeClr val="bg1"/>
                </a:solidFill>
              </a:rPr>
              <a:t>Esquema de Operación</a:t>
            </a:r>
          </a:p>
          <a:p>
            <a:pPr marL="342900" indent="-342900">
              <a:buFont typeface="Arial" panose="020B0604020202020204" pitchFamily="34" charset="0"/>
              <a:buChar char="•"/>
            </a:pPr>
            <a:r>
              <a:rPr lang="es-MX" sz="1600" dirty="0">
                <a:solidFill>
                  <a:schemeClr val="bg1"/>
                </a:solidFill>
              </a:rPr>
              <a:t>Mapa de principales procesos, sus tramos de control y supervisión</a:t>
            </a:r>
          </a:p>
          <a:p>
            <a:pPr marL="342900" indent="-342900">
              <a:buFont typeface="Arial" panose="020B0604020202020204" pitchFamily="34" charset="0"/>
              <a:buChar char="•"/>
            </a:pPr>
            <a:r>
              <a:rPr lang="es-MX" sz="1600" dirty="0">
                <a:solidFill>
                  <a:schemeClr val="bg1"/>
                </a:solidFill>
              </a:rPr>
              <a:t>Reglas de operación, lineamientos, convenios y contratos para su operación</a:t>
            </a:r>
          </a:p>
        </p:txBody>
      </p:sp>
      <p:pic>
        <p:nvPicPr>
          <p:cNvPr id="6" name="Gráfico 5" descr="Lupa">
            <a:hlinkClick r:id="rId7" action="ppaction://hlinksldjump"/>
            <a:extLst>
              <a:ext uri="{FF2B5EF4-FFF2-40B4-BE49-F238E27FC236}">
                <a16:creationId xmlns:a16="http://schemas.microsoft.com/office/drawing/2014/main" id="{369E05F8-2ED0-41C5-B37D-86EA0C21E0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44356" y="5429774"/>
            <a:ext cx="914400" cy="914400"/>
          </a:xfrm>
          <a:prstGeom prst="rect">
            <a:avLst/>
          </a:prstGeom>
        </p:spPr>
      </p:pic>
    </p:spTree>
    <p:extLst>
      <p:ext uri="{BB962C8B-B14F-4D97-AF65-F5344CB8AC3E}">
        <p14:creationId xmlns:p14="http://schemas.microsoft.com/office/powerpoint/2010/main" val="273154871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60384-78C3-447D-BE91-5400456F24F8}"/>
              </a:ext>
            </a:extLst>
          </p:cNvPr>
          <p:cNvSpPr>
            <a:spLocks noGrp="1"/>
          </p:cNvSpPr>
          <p:nvPr>
            <p:ph type="title"/>
          </p:nvPr>
        </p:nvSpPr>
        <p:spPr>
          <a:xfrm>
            <a:off x="838200" y="365126"/>
            <a:ext cx="10515600" cy="518102"/>
          </a:xfrm>
        </p:spPr>
        <p:txBody>
          <a:bodyPr>
            <a:normAutofit/>
          </a:bodyPr>
          <a:lstStyle/>
          <a:p>
            <a:pPr algn="ctr"/>
            <a:r>
              <a:rPr lang="es-MX" sz="2800" b="1" dirty="0"/>
              <a:t>Análisis de la Matriz de Indicadores (MIR)</a:t>
            </a:r>
          </a:p>
        </p:txBody>
      </p:sp>
      <p:sp>
        <p:nvSpPr>
          <p:cNvPr id="4" name="CuadroTexto 3">
            <a:extLst>
              <a:ext uri="{FF2B5EF4-FFF2-40B4-BE49-F238E27FC236}">
                <a16:creationId xmlns:a16="http://schemas.microsoft.com/office/drawing/2014/main" id="{C9A515A5-F33B-4D39-AF6A-79276F21EF1B}"/>
              </a:ext>
            </a:extLst>
          </p:cNvPr>
          <p:cNvSpPr txBox="1"/>
          <p:nvPr/>
        </p:nvSpPr>
        <p:spPr>
          <a:xfrm>
            <a:off x="767243" y="1073791"/>
            <a:ext cx="10657513" cy="2308324"/>
          </a:xfrm>
          <a:prstGeom prst="rect">
            <a:avLst/>
          </a:prstGeom>
          <a:noFill/>
        </p:spPr>
        <p:txBody>
          <a:bodyPr wrap="square" rtlCol="0">
            <a:spAutoFit/>
          </a:bodyPr>
          <a:lstStyle/>
          <a:p>
            <a:pPr algn="just"/>
            <a:r>
              <a:rPr lang="es-MX" dirty="0"/>
              <a:t>La MIR se enmarca en el SED y es una herramienta de planeación estratégica que permite vincular los distintos instrumentos para el diseño, organización, ejecución, seguimiento, evaluación y mejora de los programas presupuestarios, resultado de un proceso de planeación realizado con base en la Metodología de Marco Lógico. Incorpora indicadores para medir el cumplimiento de objetivos y resultados esperados, los cuales son también un referente para el seguimiento y la evaluación; identifica los medios para obtener y verificar la información de los indicadores; describe los bienes y servicios que entrega el programa a la sociedad para cumplir su objetivo, así como las actividades e insumos para producirlos; e incluye supuestos sobre los riesgos y contingencias que pueden afectar el desempeño del programa.</a:t>
            </a:r>
          </a:p>
        </p:txBody>
      </p:sp>
      <p:sp>
        <p:nvSpPr>
          <p:cNvPr id="5" name="CuadroTexto 4">
            <a:extLst>
              <a:ext uri="{FF2B5EF4-FFF2-40B4-BE49-F238E27FC236}">
                <a16:creationId xmlns:a16="http://schemas.microsoft.com/office/drawing/2014/main" id="{3E0F7BA7-9F88-4D49-896C-C4944E7B119B}"/>
              </a:ext>
            </a:extLst>
          </p:cNvPr>
          <p:cNvSpPr txBox="1"/>
          <p:nvPr/>
        </p:nvSpPr>
        <p:spPr>
          <a:xfrm>
            <a:off x="767242" y="3382115"/>
            <a:ext cx="10657513" cy="1477328"/>
          </a:xfrm>
          <a:prstGeom prst="rect">
            <a:avLst/>
          </a:prstGeom>
          <a:noFill/>
        </p:spPr>
        <p:txBody>
          <a:bodyPr wrap="square" rtlCol="0">
            <a:spAutoFit/>
          </a:bodyPr>
          <a:lstStyle/>
          <a:p>
            <a:pPr algn="just"/>
            <a:r>
              <a:rPr lang="es-MX" dirty="0"/>
              <a:t>En la disertación acerca de la MIR que se incluya en la </a:t>
            </a:r>
            <a:r>
              <a:rPr lang="es-MX" dirty="0" err="1"/>
              <a:t>Auditina</a:t>
            </a:r>
            <a:r>
              <a:rPr lang="es-MX" dirty="0"/>
              <a:t>, los grupos auditores deben realizar el análisis respectivo de la lógica vertical y horizontal y examinar si los indicadores contenidos en la MIR son los suficientes o los adecuados para evaluar el desempeño del programa y/o la política pública por fiscalizar. </a:t>
            </a:r>
            <a:r>
              <a:rPr lang="es-MX" b="1" dirty="0"/>
              <a:t>Si los indicadores contenidos en la MIR no fueron construidos correctamente</a:t>
            </a:r>
            <a:r>
              <a:rPr lang="es-MX" dirty="0"/>
              <a:t>, </a:t>
            </a:r>
            <a:r>
              <a:rPr lang="es-MX" b="1" dirty="0">
                <a:highlight>
                  <a:srgbClr val="FFFF00"/>
                </a:highlight>
              </a:rPr>
              <a:t>no deberán usarse para la auditoría</a:t>
            </a:r>
            <a:r>
              <a:rPr lang="es-MX" dirty="0"/>
              <a:t>, sino que el grupo auditor diseñará sus propios criterios de evaluación.</a:t>
            </a:r>
          </a:p>
        </p:txBody>
      </p:sp>
      <p:pic>
        <p:nvPicPr>
          <p:cNvPr id="6" name="Gráfico 5" descr="Lupa">
            <a:hlinkClick r:id="rId2" action="ppaction://hlinksldjump"/>
            <a:extLst>
              <a:ext uri="{FF2B5EF4-FFF2-40B4-BE49-F238E27FC236}">
                <a16:creationId xmlns:a16="http://schemas.microsoft.com/office/drawing/2014/main" id="{B2BD2DA9-24E6-4453-BAE7-A685F8572D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73251" y="5702646"/>
            <a:ext cx="914400" cy="914400"/>
          </a:xfrm>
          <a:prstGeom prst="rect">
            <a:avLst/>
          </a:prstGeom>
        </p:spPr>
      </p:pic>
    </p:spTree>
    <p:extLst>
      <p:ext uri="{BB962C8B-B14F-4D97-AF65-F5344CB8AC3E}">
        <p14:creationId xmlns:p14="http://schemas.microsoft.com/office/powerpoint/2010/main" val="91237482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79C477-BF17-46C8-96BD-A7BFAEA5399A}"/>
              </a:ext>
            </a:extLst>
          </p:cNvPr>
          <p:cNvSpPr>
            <a:spLocks noGrp="1"/>
          </p:cNvSpPr>
          <p:nvPr>
            <p:ph type="title"/>
          </p:nvPr>
        </p:nvSpPr>
        <p:spPr>
          <a:xfrm>
            <a:off x="838200" y="365126"/>
            <a:ext cx="10515600" cy="607998"/>
          </a:xfrm>
        </p:spPr>
        <p:txBody>
          <a:bodyPr>
            <a:normAutofit/>
          </a:bodyPr>
          <a:lstStyle/>
          <a:p>
            <a:pPr algn="ctr"/>
            <a:r>
              <a:rPr lang="es-MX" sz="2800" b="1" dirty="0"/>
              <a:t>Procedimiento a aplicar en las auditorías de desempeño</a:t>
            </a:r>
          </a:p>
        </p:txBody>
      </p:sp>
      <p:graphicFrame>
        <p:nvGraphicFramePr>
          <p:cNvPr id="4" name="Diagrama 3">
            <a:extLst>
              <a:ext uri="{FF2B5EF4-FFF2-40B4-BE49-F238E27FC236}">
                <a16:creationId xmlns:a16="http://schemas.microsoft.com/office/drawing/2014/main" id="{C4ED2A0B-F098-4008-B484-13608BE0E03A}"/>
              </a:ext>
            </a:extLst>
          </p:cNvPr>
          <p:cNvGraphicFramePr/>
          <p:nvPr/>
        </p:nvGraphicFramePr>
        <p:xfrm>
          <a:off x="2032000" y="847288"/>
          <a:ext cx="8128000" cy="491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EBA5F95F-C759-4AA7-8318-C740D0E8F985}"/>
              </a:ext>
            </a:extLst>
          </p:cNvPr>
          <p:cNvSpPr txBox="1"/>
          <p:nvPr/>
        </p:nvSpPr>
        <p:spPr>
          <a:xfrm>
            <a:off x="1461549" y="5025005"/>
            <a:ext cx="9670642" cy="923330"/>
          </a:xfrm>
          <a:prstGeom prst="rect">
            <a:avLst/>
          </a:prstGeom>
          <a:noFill/>
        </p:spPr>
        <p:txBody>
          <a:bodyPr wrap="square" rtlCol="0">
            <a:spAutoFit/>
          </a:bodyPr>
          <a:lstStyle/>
          <a:p>
            <a:pPr algn="just"/>
            <a:r>
              <a:rPr lang="es-MX" dirty="0">
                <a:solidFill>
                  <a:srgbClr val="FF0000"/>
                </a:solidFill>
              </a:rPr>
              <a:t>La conclusión de la revisión de la MIR debe señalar si ésta presenta información de relevancia para los propósitos de la auditoría y, por lo tanto, si es de utilidad para conocer el grado de avance en la atención del problema público que se pretende atender.</a:t>
            </a:r>
          </a:p>
        </p:txBody>
      </p:sp>
      <p:pic>
        <p:nvPicPr>
          <p:cNvPr id="6" name="Gráfico 5" descr="Lupa">
            <a:hlinkClick r:id="rId7" action="ppaction://hlinksldjump"/>
            <a:extLst>
              <a:ext uri="{FF2B5EF4-FFF2-40B4-BE49-F238E27FC236}">
                <a16:creationId xmlns:a16="http://schemas.microsoft.com/office/drawing/2014/main" id="{7F1EB911-84D3-453B-8725-DC71287370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3251" y="5702646"/>
            <a:ext cx="914400" cy="914400"/>
          </a:xfrm>
          <a:prstGeom prst="rect">
            <a:avLst/>
          </a:prstGeom>
        </p:spPr>
      </p:pic>
    </p:spTree>
    <p:extLst>
      <p:ext uri="{BB962C8B-B14F-4D97-AF65-F5344CB8AC3E}">
        <p14:creationId xmlns:p14="http://schemas.microsoft.com/office/powerpoint/2010/main" val="46593317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2E53CE-7EAD-42EE-834E-5DE457F454C1}"/>
              </a:ext>
            </a:extLst>
          </p:cNvPr>
          <p:cNvSpPr>
            <a:spLocks noGrp="1"/>
          </p:cNvSpPr>
          <p:nvPr>
            <p:ph type="title"/>
          </p:nvPr>
        </p:nvSpPr>
        <p:spPr/>
        <p:txBody>
          <a:bodyPr>
            <a:normAutofit/>
          </a:bodyPr>
          <a:lstStyle/>
          <a:p>
            <a:pPr algn="ctr"/>
            <a:r>
              <a:rPr lang="es-MX" sz="2800" b="1" dirty="0"/>
              <a:t>Esquema de operación del programa por auditar</a:t>
            </a:r>
            <a:br>
              <a:rPr lang="es-MX" sz="2800" b="1" dirty="0"/>
            </a:br>
            <a:r>
              <a:rPr lang="es-MX" sz="2800" dirty="0"/>
              <a:t>¿Qué hace? ¿Para que lo hace? ¿Qué resultados obtiene?</a:t>
            </a:r>
          </a:p>
        </p:txBody>
      </p:sp>
      <p:sp>
        <p:nvSpPr>
          <p:cNvPr id="4" name="CuadroTexto 3">
            <a:extLst>
              <a:ext uri="{FF2B5EF4-FFF2-40B4-BE49-F238E27FC236}">
                <a16:creationId xmlns:a16="http://schemas.microsoft.com/office/drawing/2014/main" id="{FA1C6F26-0CCF-43A7-9A34-D9DB2C357813}"/>
              </a:ext>
            </a:extLst>
          </p:cNvPr>
          <p:cNvSpPr txBox="1"/>
          <p:nvPr/>
        </p:nvSpPr>
        <p:spPr>
          <a:xfrm>
            <a:off x="838200" y="2273417"/>
            <a:ext cx="10226879" cy="1477328"/>
          </a:xfrm>
          <a:prstGeom prst="rect">
            <a:avLst/>
          </a:prstGeom>
          <a:noFill/>
        </p:spPr>
        <p:txBody>
          <a:bodyPr wrap="square" rtlCol="0">
            <a:spAutoFit/>
          </a:bodyPr>
          <a:lstStyle/>
          <a:p>
            <a:pPr algn="just"/>
            <a:r>
              <a:rPr lang="es-MX" dirty="0"/>
              <a:t>En el proyecto de investigación, el grupo auditor deberá construir un mapa o esquema para sintetizar la forma en que opera el programa y/o política pública por revisar.</a:t>
            </a:r>
          </a:p>
          <a:p>
            <a:pPr algn="just"/>
            <a:endParaRPr lang="es-MX" dirty="0"/>
          </a:p>
          <a:p>
            <a:pPr algn="just"/>
            <a:r>
              <a:rPr lang="es-MX" dirty="0"/>
              <a:t>Es importante considerar los medios y los fines que se identificaron como resultado del análisis de la comprensión de la planeación y del deber ser.</a:t>
            </a:r>
          </a:p>
        </p:txBody>
      </p:sp>
      <p:pic>
        <p:nvPicPr>
          <p:cNvPr id="5" name="Gráfico 4" descr="Lupa">
            <a:hlinkClick r:id="rId2" action="ppaction://hlinksldjump"/>
            <a:extLst>
              <a:ext uri="{FF2B5EF4-FFF2-40B4-BE49-F238E27FC236}">
                <a16:creationId xmlns:a16="http://schemas.microsoft.com/office/drawing/2014/main" id="{21D6E502-D7BF-4666-AE15-ADA0D76D60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73251" y="5702646"/>
            <a:ext cx="914400" cy="914400"/>
          </a:xfrm>
          <a:prstGeom prst="rect">
            <a:avLst/>
          </a:prstGeom>
        </p:spPr>
      </p:pic>
    </p:spTree>
    <p:extLst>
      <p:ext uri="{BB962C8B-B14F-4D97-AF65-F5344CB8AC3E}">
        <p14:creationId xmlns:p14="http://schemas.microsoft.com/office/powerpoint/2010/main" val="198758744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BB6A4-EF9E-4A7C-8BDA-47A3883B8A7D}"/>
              </a:ext>
            </a:extLst>
          </p:cNvPr>
          <p:cNvSpPr>
            <a:spLocks noGrp="1"/>
          </p:cNvSpPr>
          <p:nvPr>
            <p:ph type="title"/>
          </p:nvPr>
        </p:nvSpPr>
        <p:spPr>
          <a:xfrm>
            <a:off x="838200" y="365125"/>
            <a:ext cx="10515600" cy="582831"/>
          </a:xfrm>
        </p:spPr>
        <p:txBody>
          <a:bodyPr>
            <a:normAutofit/>
          </a:bodyPr>
          <a:lstStyle/>
          <a:p>
            <a:pPr algn="ctr"/>
            <a:r>
              <a:rPr lang="es-MX" sz="2800" b="1" dirty="0"/>
              <a:t>Referentes</a:t>
            </a:r>
          </a:p>
        </p:txBody>
      </p:sp>
      <p:sp>
        <p:nvSpPr>
          <p:cNvPr id="4" name="CuadroTexto 3">
            <a:extLst>
              <a:ext uri="{FF2B5EF4-FFF2-40B4-BE49-F238E27FC236}">
                <a16:creationId xmlns:a16="http://schemas.microsoft.com/office/drawing/2014/main" id="{745E99CC-9D06-4FCE-9D4F-DF51FF5577B2}"/>
              </a:ext>
            </a:extLst>
          </p:cNvPr>
          <p:cNvSpPr txBox="1"/>
          <p:nvPr/>
        </p:nvSpPr>
        <p:spPr>
          <a:xfrm>
            <a:off x="838200" y="947956"/>
            <a:ext cx="10226879" cy="1200329"/>
          </a:xfrm>
          <a:prstGeom prst="rect">
            <a:avLst/>
          </a:prstGeom>
          <a:noFill/>
        </p:spPr>
        <p:txBody>
          <a:bodyPr wrap="square" rtlCol="0">
            <a:spAutoFit/>
          </a:bodyPr>
          <a:lstStyle/>
          <a:p>
            <a:pPr algn="just"/>
            <a:r>
              <a:rPr lang="es-MX" dirty="0"/>
              <a:t>Son una herramienta fundamental para la comprensión del tema. Es básico conocer el significado de los conceptos expresados en los diagnósticos del problema público, los objetivos y el esquema de operación, y precisar la interpretación que de ellos realizan los diseñadores del programa y/o política y los ejecutores del gasto.</a:t>
            </a:r>
          </a:p>
        </p:txBody>
      </p:sp>
      <p:sp>
        <p:nvSpPr>
          <p:cNvPr id="5" name="CuadroTexto 4">
            <a:extLst>
              <a:ext uri="{FF2B5EF4-FFF2-40B4-BE49-F238E27FC236}">
                <a16:creationId xmlns:a16="http://schemas.microsoft.com/office/drawing/2014/main" id="{C3670E73-34D7-4911-8D79-450C1772166E}"/>
              </a:ext>
            </a:extLst>
          </p:cNvPr>
          <p:cNvSpPr txBox="1"/>
          <p:nvPr/>
        </p:nvSpPr>
        <p:spPr>
          <a:xfrm>
            <a:off x="838200" y="3372521"/>
            <a:ext cx="3230461" cy="923330"/>
          </a:xfrm>
          <a:prstGeom prst="rect">
            <a:avLst/>
          </a:prstGeom>
          <a:noFill/>
        </p:spPr>
        <p:txBody>
          <a:bodyPr wrap="square" rtlCol="0">
            <a:spAutoFit/>
          </a:bodyPr>
          <a:lstStyle/>
          <a:p>
            <a:pPr algn="just"/>
            <a:r>
              <a:rPr lang="es-MX" dirty="0"/>
              <a:t>Para identificar y definir a los referente se deberá realizar las siguientes actividades:</a:t>
            </a:r>
          </a:p>
        </p:txBody>
      </p:sp>
      <p:graphicFrame>
        <p:nvGraphicFramePr>
          <p:cNvPr id="6" name="Diagrama 5">
            <a:extLst>
              <a:ext uri="{FF2B5EF4-FFF2-40B4-BE49-F238E27FC236}">
                <a16:creationId xmlns:a16="http://schemas.microsoft.com/office/drawing/2014/main" id="{67AF9185-911A-4721-8694-4FAB98B7AE0B}"/>
              </a:ext>
            </a:extLst>
          </p:cNvPr>
          <p:cNvGraphicFramePr/>
          <p:nvPr/>
        </p:nvGraphicFramePr>
        <p:xfrm>
          <a:off x="4269997" y="2148285"/>
          <a:ext cx="6795082" cy="3814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áfico 6" descr="Lupa">
            <a:hlinkClick r:id="rId7" action="ppaction://hlinksldjump"/>
            <a:extLst>
              <a:ext uri="{FF2B5EF4-FFF2-40B4-BE49-F238E27FC236}">
                <a16:creationId xmlns:a16="http://schemas.microsoft.com/office/drawing/2014/main" id="{97943EA3-B67A-4CEF-8958-9E4FF205EA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3251" y="5702646"/>
            <a:ext cx="914400" cy="914400"/>
          </a:xfrm>
          <a:prstGeom prst="rect">
            <a:avLst/>
          </a:prstGeom>
        </p:spPr>
      </p:pic>
    </p:spTree>
    <p:extLst>
      <p:ext uri="{BB962C8B-B14F-4D97-AF65-F5344CB8AC3E}">
        <p14:creationId xmlns:p14="http://schemas.microsoft.com/office/powerpoint/2010/main" val="62368866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F05ADD-54C1-44D1-8A36-746298A7FFF8}"/>
              </a:ext>
            </a:extLst>
          </p:cNvPr>
          <p:cNvSpPr>
            <a:spLocks noGrp="1"/>
          </p:cNvSpPr>
          <p:nvPr>
            <p:ph type="title"/>
          </p:nvPr>
        </p:nvSpPr>
        <p:spPr>
          <a:xfrm>
            <a:off x="838200" y="365126"/>
            <a:ext cx="10515600" cy="574442"/>
          </a:xfrm>
        </p:spPr>
        <p:txBody>
          <a:bodyPr>
            <a:normAutofit/>
          </a:bodyPr>
          <a:lstStyle/>
          <a:p>
            <a:pPr algn="ctr"/>
            <a:r>
              <a:rPr lang="es-MX" sz="2800" b="1" dirty="0"/>
              <a:t>Universales</a:t>
            </a:r>
          </a:p>
        </p:txBody>
      </p:sp>
      <p:sp>
        <p:nvSpPr>
          <p:cNvPr id="4" name="CuadroTexto 3">
            <a:extLst>
              <a:ext uri="{FF2B5EF4-FFF2-40B4-BE49-F238E27FC236}">
                <a16:creationId xmlns:a16="http://schemas.microsoft.com/office/drawing/2014/main" id="{D664B039-9A51-434E-9B21-AF6AB395B616}"/>
              </a:ext>
            </a:extLst>
          </p:cNvPr>
          <p:cNvSpPr txBox="1"/>
          <p:nvPr/>
        </p:nvSpPr>
        <p:spPr>
          <a:xfrm>
            <a:off x="838200" y="947956"/>
            <a:ext cx="10226879" cy="1754326"/>
          </a:xfrm>
          <a:prstGeom prst="rect">
            <a:avLst/>
          </a:prstGeom>
          <a:noFill/>
        </p:spPr>
        <p:txBody>
          <a:bodyPr wrap="square" rtlCol="0">
            <a:spAutoFit/>
          </a:bodyPr>
          <a:lstStyle/>
          <a:p>
            <a:pPr algn="just"/>
            <a:r>
              <a:rPr lang="es-MX" dirty="0"/>
              <a:t>Se debe establecer los universales correspondientes al tema de estudio con base en el conjunto de referentes identificados.</a:t>
            </a:r>
          </a:p>
          <a:p>
            <a:pPr algn="just"/>
            <a:endParaRPr lang="es-MX" dirty="0"/>
          </a:p>
          <a:p>
            <a:pPr algn="just"/>
            <a:r>
              <a:rPr lang="es-MX" dirty="0"/>
              <a:t>Para ello, es conveniente valorar el conjunto de elementos que por sus cualidades son posibles de generalizar, como la población, las exportaciones, las importaciones, los entes públicos, el gasto gubernamental, los impuestos y los ingresos, entre otros.</a:t>
            </a:r>
          </a:p>
        </p:txBody>
      </p:sp>
      <p:sp>
        <p:nvSpPr>
          <p:cNvPr id="5" name="Título 1">
            <a:extLst>
              <a:ext uri="{FF2B5EF4-FFF2-40B4-BE49-F238E27FC236}">
                <a16:creationId xmlns:a16="http://schemas.microsoft.com/office/drawing/2014/main" id="{6F188F5D-0C5F-44A5-958A-99A7A1CAE326}"/>
              </a:ext>
            </a:extLst>
          </p:cNvPr>
          <p:cNvSpPr txBox="1">
            <a:spLocks/>
          </p:cNvSpPr>
          <p:nvPr/>
        </p:nvSpPr>
        <p:spPr>
          <a:xfrm>
            <a:off x="906710" y="2937173"/>
            <a:ext cx="10515600" cy="574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t>Busilis del hacer y de la teoría del cambio</a:t>
            </a:r>
          </a:p>
        </p:txBody>
      </p:sp>
      <p:sp>
        <p:nvSpPr>
          <p:cNvPr id="6" name="CuadroTexto 5">
            <a:extLst>
              <a:ext uri="{FF2B5EF4-FFF2-40B4-BE49-F238E27FC236}">
                <a16:creationId xmlns:a16="http://schemas.microsoft.com/office/drawing/2014/main" id="{090F26C5-0F21-40A7-BE0C-D1FC4DDACC13}"/>
              </a:ext>
            </a:extLst>
          </p:cNvPr>
          <p:cNvSpPr txBox="1"/>
          <p:nvPr/>
        </p:nvSpPr>
        <p:spPr>
          <a:xfrm>
            <a:off x="838199" y="3511615"/>
            <a:ext cx="10226879" cy="1200329"/>
          </a:xfrm>
          <a:prstGeom prst="rect">
            <a:avLst/>
          </a:prstGeom>
          <a:noFill/>
        </p:spPr>
        <p:txBody>
          <a:bodyPr wrap="square" rtlCol="0">
            <a:spAutoFit/>
          </a:bodyPr>
          <a:lstStyle/>
          <a:p>
            <a:pPr algn="just"/>
            <a:r>
              <a:rPr lang="es-MX" dirty="0"/>
              <a:t>El busilis es el punto donde estriba la dificultad o problema. Para la auditoría representa la expresión más sintética, directa y concreta del programa y/o política pública en revisión. Es el punto medular en donde se precisan el fin y los medios en la atención de un determinado problema público.</a:t>
            </a:r>
          </a:p>
          <a:p>
            <a:pPr algn="just"/>
            <a:r>
              <a:rPr lang="es-MX" dirty="0"/>
              <a:t>Los busilis se construyen extrayendo lo esencial de los documentos consultados y aplicables a la auditoría.</a:t>
            </a:r>
          </a:p>
        </p:txBody>
      </p:sp>
      <p:sp>
        <p:nvSpPr>
          <p:cNvPr id="7" name="CuadroTexto 6">
            <a:extLst>
              <a:ext uri="{FF2B5EF4-FFF2-40B4-BE49-F238E27FC236}">
                <a16:creationId xmlns:a16="http://schemas.microsoft.com/office/drawing/2014/main" id="{79C5011F-F2DE-4BBD-96EE-D4D8DBD8E447}"/>
              </a:ext>
            </a:extLst>
          </p:cNvPr>
          <p:cNvSpPr txBox="1"/>
          <p:nvPr/>
        </p:nvSpPr>
        <p:spPr>
          <a:xfrm>
            <a:off x="838198" y="4711944"/>
            <a:ext cx="10226879" cy="1477328"/>
          </a:xfrm>
          <a:prstGeom prst="rect">
            <a:avLst/>
          </a:prstGeom>
          <a:noFill/>
        </p:spPr>
        <p:txBody>
          <a:bodyPr wrap="square" rtlCol="0">
            <a:spAutoFit/>
          </a:bodyPr>
          <a:lstStyle/>
          <a:p>
            <a:pPr algn="just"/>
            <a:r>
              <a:rPr lang="es-MX" dirty="0"/>
              <a:t>Se debe distinguir dos niveles de busilis:</a:t>
            </a:r>
          </a:p>
          <a:p>
            <a:pPr marL="285750" indent="-285750" algn="just">
              <a:buFontTx/>
              <a:buChar char="-"/>
            </a:pPr>
            <a:r>
              <a:rPr lang="es-MX" dirty="0"/>
              <a:t>Busilis del hacer: Se trata de un enunciado que describe la operación concreta del programa o conjunto de programas, según sea el alcance de la auditoría.</a:t>
            </a:r>
          </a:p>
          <a:p>
            <a:pPr marL="285750" indent="-285750" algn="just">
              <a:buFontTx/>
              <a:buChar char="-"/>
            </a:pPr>
            <a:r>
              <a:rPr lang="es-MX" dirty="0"/>
              <a:t>Busilis de la teoría del cambio: Es un enunciado que sintetiza el fin del programa y/o política pública, el aspecto y la medida del estado de cosas que la decisión gubernamental busca atender.</a:t>
            </a:r>
          </a:p>
        </p:txBody>
      </p:sp>
      <p:pic>
        <p:nvPicPr>
          <p:cNvPr id="8" name="Gráfico 7" descr="Lupa">
            <a:hlinkClick r:id="rId2" action="ppaction://hlinksldjump"/>
            <a:extLst>
              <a:ext uri="{FF2B5EF4-FFF2-40B4-BE49-F238E27FC236}">
                <a16:creationId xmlns:a16="http://schemas.microsoft.com/office/drawing/2014/main" id="{19C99A60-9ED8-42DD-B765-FB7D223609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73251" y="5702646"/>
            <a:ext cx="914400" cy="914400"/>
          </a:xfrm>
          <a:prstGeom prst="rect">
            <a:avLst/>
          </a:prstGeom>
        </p:spPr>
      </p:pic>
    </p:spTree>
    <p:extLst>
      <p:ext uri="{BB962C8B-B14F-4D97-AF65-F5344CB8AC3E}">
        <p14:creationId xmlns:p14="http://schemas.microsoft.com/office/powerpoint/2010/main" val="776204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2"/>
          </p:nvPr>
        </p:nvSpPr>
        <p:spPr/>
        <p:txBody>
          <a:bodyPr/>
          <a:lstStyle/>
          <a:p>
            <a:fld id="{86CB4B4D-7CA3-9044-876B-883B54F8677D}" type="slidenum">
              <a:rPr lang="es-MX" smtClean="0"/>
              <a:t>3</a:t>
            </a:fld>
            <a:endParaRPr lang="es-MX" dirty="0"/>
          </a:p>
        </p:txBody>
      </p:sp>
      <p:sp>
        <p:nvSpPr>
          <p:cNvPr id="4" name="Rectángulo 3">
            <a:extLst>
              <a:ext uri="{FF2B5EF4-FFF2-40B4-BE49-F238E27FC236}">
                <a16:creationId xmlns:a16="http://schemas.microsoft.com/office/drawing/2014/main" id="{E75BF4E9-C46F-42ED-9D56-82BFBE69AEFA}"/>
              </a:ext>
            </a:extLst>
          </p:cNvPr>
          <p:cNvSpPr/>
          <p:nvPr/>
        </p:nvSpPr>
        <p:spPr>
          <a:xfrm>
            <a:off x="3305926" y="651883"/>
            <a:ext cx="5580148" cy="424732"/>
          </a:xfrm>
          <a:prstGeom prst="rect">
            <a:avLst/>
          </a:prstGeom>
        </p:spPr>
        <p:txBody>
          <a:bodyPr wrap="square">
            <a:spAutoFit/>
          </a:bodyPr>
          <a:lstStyle/>
          <a:p>
            <a:pPr algn="ctr" defTabSz="868680">
              <a:lnSpc>
                <a:spcPct val="90000"/>
              </a:lnSpc>
            </a:pPr>
            <a:r>
              <a:rPr lang="es-MX" sz="2400" b="1" kern="1200" dirty="0">
                <a:solidFill>
                  <a:srgbClr val="0070C0"/>
                </a:solidFill>
                <a:latin typeface="Montserrat" panose="00000500000000000000" pitchFamily="2" charset="0"/>
                <a:sym typeface="Montserrat SemiBold"/>
              </a:rPr>
              <a:t>Sub temas</a:t>
            </a:r>
          </a:p>
        </p:txBody>
      </p:sp>
      <p:sp>
        <p:nvSpPr>
          <p:cNvPr id="20" name="Rectángulo: esquinas redondeadas 19">
            <a:extLst>
              <a:ext uri="{FF2B5EF4-FFF2-40B4-BE49-F238E27FC236}">
                <a16:creationId xmlns:a16="http://schemas.microsoft.com/office/drawing/2014/main" id="{10620BD4-D971-4AA5-A070-B2077DFC374C}"/>
              </a:ext>
            </a:extLst>
          </p:cNvPr>
          <p:cNvSpPr/>
          <p:nvPr/>
        </p:nvSpPr>
        <p:spPr>
          <a:xfrm>
            <a:off x="1206184" y="1283512"/>
            <a:ext cx="9997865"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s-MX" dirty="0">
                <a:solidFill>
                  <a:schemeClr val="tx1"/>
                </a:solidFill>
              </a:rPr>
              <a:t>2.1. Normas Profesionales de Auditoría del Sistema Nacional de Fiscalización: ASF y SFP.</a:t>
            </a:r>
            <a:r>
              <a:rPr kumimoji="0" lang="es-MX" sz="1800" b="0" i="0" u="none" strike="noStrike" cap="none" spc="0" normalizeH="0" baseline="0" dirty="0">
                <a:ln>
                  <a:noFill/>
                </a:ln>
                <a:solidFill>
                  <a:schemeClr val="tx1"/>
                </a:solidFill>
                <a:effectLst/>
                <a:uFillTx/>
                <a:latin typeface="+mj-lt"/>
                <a:ea typeface="+mj-ea"/>
                <a:cs typeface="+mj-cs"/>
                <a:sym typeface="Calibri"/>
              </a:rPr>
              <a:t> </a:t>
            </a:r>
          </a:p>
        </p:txBody>
      </p:sp>
      <p:sp>
        <p:nvSpPr>
          <p:cNvPr id="21" name="Rectángulo: esquinas redondeadas 20">
            <a:extLst>
              <a:ext uri="{FF2B5EF4-FFF2-40B4-BE49-F238E27FC236}">
                <a16:creationId xmlns:a16="http://schemas.microsoft.com/office/drawing/2014/main" id="{7662E32A-46B6-4E45-A903-9645B855766B}"/>
              </a:ext>
            </a:extLst>
          </p:cNvPr>
          <p:cNvSpPr/>
          <p:nvPr/>
        </p:nvSpPr>
        <p:spPr>
          <a:xfrm>
            <a:off x="1223943" y="2885620"/>
            <a:ext cx="9997865"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s-MX" dirty="0">
                <a:solidFill>
                  <a:schemeClr val="tx1"/>
                </a:solidFill>
              </a:rPr>
              <a:t>2.3. Notas metodológicas: SFP.</a:t>
            </a:r>
            <a:endParaRPr kumimoji="0" lang="es-MX" sz="1800" b="0" i="0" u="none" strike="noStrike" cap="none" spc="0" normalizeH="0" baseline="0" dirty="0">
              <a:ln>
                <a:noFill/>
              </a:ln>
              <a:solidFill>
                <a:schemeClr val="tx1"/>
              </a:solidFill>
              <a:effectLst/>
              <a:uFillTx/>
              <a:latin typeface="+mj-lt"/>
              <a:ea typeface="+mj-ea"/>
              <a:cs typeface="+mj-cs"/>
              <a:sym typeface="Calibri"/>
            </a:endParaRPr>
          </a:p>
        </p:txBody>
      </p:sp>
      <p:sp>
        <p:nvSpPr>
          <p:cNvPr id="22" name="Rectángulo: esquinas redondeadas 21">
            <a:extLst>
              <a:ext uri="{FF2B5EF4-FFF2-40B4-BE49-F238E27FC236}">
                <a16:creationId xmlns:a16="http://schemas.microsoft.com/office/drawing/2014/main" id="{57C605B2-7B61-4FF5-9A6E-388CEB88CA99}"/>
              </a:ext>
            </a:extLst>
          </p:cNvPr>
          <p:cNvSpPr/>
          <p:nvPr/>
        </p:nvSpPr>
        <p:spPr>
          <a:xfrm>
            <a:off x="1223943" y="3679961"/>
            <a:ext cx="9997865"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s-MX" dirty="0">
                <a:solidFill>
                  <a:schemeClr val="tx1"/>
                </a:solidFill>
              </a:rPr>
              <a:t>2.4. ISSAI: 100, 300 y 3000: INTOSAI.</a:t>
            </a:r>
            <a:endParaRPr kumimoji="0" lang="es-MX" sz="1800" b="0" i="0" u="none" strike="noStrike" cap="none" spc="0" normalizeH="0" baseline="0" dirty="0">
              <a:ln>
                <a:noFill/>
              </a:ln>
              <a:solidFill>
                <a:schemeClr val="tx1"/>
              </a:solidFill>
              <a:effectLst/>
              <a:uFillTx/>
              <a:latin typeface="+mj-lt"/>
              <a:ea typeface="+mj-ea"/>
              <a:cs typeface="+mj-cs"/>
              <a:sym typeface="Calibri"/>
            </a:endParaRPr>
          </a:p>
        </p:txBody>
      </p:sp>
      <p:sp>
        <p:nvSpPr>
          <p:cNvPr id="23" name="Rectángulo: esquinas redondeadas 22">
            <a:extLst>
              <a:ext uri="{FF2B5EF4-FFF2-40B4-BE49-F238E27FC236}">
                <a16:creationId xmlns:a16="http://schemas.microsoft.com/office/drawing/2014/main" id="{AFA6CD19-3CEA-4BB2-9F3B-BC3449FCF7B8}"/>
              </a:ext>
            </a:extLst>
          </p:cNvPr>
          <p:cNvSpPr/>
          <p:nvPr/>
        </p:nvSpPr>
        <p:spPr>
          <a:xfrm>
            <a:off x="1223943" y="4438446"/>
            <a:ext cx="9997866"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s-MX" dirty="0">
                <a:solidFill>
                  <a:schemeClr val="tx1"/>
                </a:solidFill>
              </a:rPr>
              <a:t>2.5. GUID 3920.</a:t>
            </a:r>
            <a:endParaRPr kumimoji="0" lang="es-MX" sz="1800" b="0" i="0" u="none" strike="noStrike" cap="none" spc="0" normalizeH="0" baseline="0" dirty="0">
              <a:ln>
                <a:noFill/>
              </a:ln>
              <a:solidFill>
                <a:schemeClr val="tx1"/>
              </a:solidFill>
              <a:effectLst/>
              <a:uFillTx/>
              <a:latin typeface="+mj-lt"/>
              <a:ea typeface="+mj-ea"/>
              <a:cs typeface="+mj-cs"/>
              <a:sym typeface="Calibri"/>
            </a:endParaRPr>
          </a:p>
        </p:txBody>
      </p:sp>
      <p:sp>
        <p:nvSpPr>
          <p:cNvPr id="9" name="Rectángulo: esquinas redondeadas 8">
            <a:extLst>
              <a:ext uri="{FF2B5EF4-FFF2-40B4-BE49-F238E27FC236}">
                <a16:creationId xmlns:a16="http://schemas.microsoft.com/office/drawing/2014/main" id="{AD72B92B-CE7F-4986-978F-0CF30664C4AD}"/>
              </a:ext>
            </a:extLst>
          </p:cNvPr>
          <p:cNvSpPr/>
          <p:nvPr/>
        </p:nvSpPr>
        <p:spPr>
          <a:xfrm>
            <a:off x="1206182" y="2065330"/>
            <a:ext cx="9997865"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s-MX" dirty="0">
                <a:solidFill>
                  <a:schemeClr val="tx1"/>
                </a:solidFill>
              </a:rPr>
              <a:t>2.2. Marco operativo ASF.</a:t>
            </a:r>
            <a:endParaRPr kumimoji="0" lang="es-MX" sz="18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41248897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DA885F-5823-4A3B-9902-B90D3F63B61A}"/>
              </a:ext>
            </a:extLst>
          </p:cNvPr>
          <p:cNvSpPr>
            <a:spLocks noGrp="1"/>
          </p:cNvSpPr>
          <p:nvPr>
            <p:ph type="title"/>
          </p:nvPr>
        </p:nvSpPr>
        <p:spPr>
          <a:xfrm>
            <a:off x="838200" y="365126"/>
            <a:ext cx="10515600" cy="775778"/>
          </a:xfrm>
        </p:spPr>
        <p:txBody>
          <a:bodyPr>
            <a:normAutofit fontScale="90000"/>
          </a:bodyPr>
          <a:lstStyle/>
          <a:p>
            <a:pPr algn="ctr"/>
            <a:r>
              <a:rPr lang="es-MX" sz="2800" b="1" dirty="0"/>
              <a:t>Matriz de consistencia del programa por auditar: Propuesta de hilos conductores que guiarán la revisión</a:t>
            </a:r>
          </a:p>
        </p:txBody>
      </p:sp>
      <p:sp>
        <p:nvSpPr>
          <p:cNvPr id="4" name="CuadroTexto 3">
            <a:extLst>
              <a:ext uri="{FF2B5EF4-FFF2-40B4-BE49-F238E27FC236}">
                <a16:creationId xmlns:a16="http://schemas.microsoft.com/office/drawing/2014/main" id="{DEF5163D-5D5C-4323-BD25-77A30E8F3230}"/>
              </a:ext>
            </a:extLst>
          </p:cNvPr>
          <p:cNvSpPr txBox="1"/>
          <p:nvPr/>
        </p:nvSpPr>
        <p:spPr>
          <a:xfrm>
            <a:off x="838200" y="1216404"/>
            <a:ext cx="10226879" cy="2585323"/>
          </a:xfrm>
          <a:prstGeom prst="rect">
            <a:avLst/>
          </a:prstGeom>
          <a:noFill/>
        </p:spPr>
        <p:txBody>
          <a:bodyPr wrap="square" rtlCol="0">
            <a:spAutoFit/>
          </a:bodyPr>
          <a:lstStyle/>
          <a:p>
            <a:pPr algn="just"/>
            <a:r>
              <a:rPr lang="es-MX" dirty="0"/>
              <a:t>Los hilos conductores se refieren a la acción gubernamental y representan las líneas de investigación de las auditorías. Constituyen la guía del auditor para realizar la investigación.</a:t>
            </a:r>
          </a:p>
          <a:p>
            <a:pPr algn="just"/>
            <a:endParaRPr lang="es-MX" dirty="0"/>
          </a:p>
          <a:p>
            <a:pPr algn="just"/>
            <a:r>
              <a:rPr lang="es-MX" dirty="0"/>
              <a:t>La identificación de los hilos conductores permitirá al grupo auditor trabajar en la esquematización de la síntesis de las relaciones de todos los elementos. Dicho esquema se hará en forma de matriz; de tal manera que, para cada hilo conductor, se pueda identificar la especificidad de sus normas y objetivos, al tiempo que se aprecie el modo en el que todos los elementos se relacionan.</a:t>
            </a:r>
          </a:p>
          <a:p>
            <a:pPr algn="just"/>
            <a:endParaRPr lang="es-MX" dirty="0"/>
          </a:p>
          <a:p>
            <a:pPr algn="just"/>
            <a:r>
              <a:rPr lang="es-MX" dirty="0"/>
              <a:t>La matriz de consistencia debe incluir:</a:t>
            </a:r>
          </a:p>
        </p:txBody>
      </p:sp>
      <p:sp>
        <p:nvSpPr>
          <p:cNvPr id="5" name="Rectángulo: esquinas redondeadas 4">
            <a:extLst>
              <a:ext uri="{FF2B5EF4-FFF2-40B4-BE49-F238E27FC236}">
                <a16:creationId xmlns:a16="http://schemas.microsoft.com/office/drawing/2014/main" id="{A34B970A-9E2A-4433-A102-A45ECE9308CC}"/>
              </a:ext>
            </a:extLst>
          </p:cNvPr>
          <p:cNvSpPr/>
          <p:nvPr/>
        </p:nvSpPr>
        <p:spPr>
          <a:xfrm>
            <a:off x="1586246" y="4097986"/>
            <a:ext cx="2097248" cy="998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Renglones</a:t>
            </a:r>
          </a:p>
        </p:txBody>
      </p:sp>
      <p:sp>
        <p:nvSpPr>
          <p:cNvPr id="6" name="CuadroTexto 5">
            <a:extLst>
              <a:ext uri="{FF2B5EF4-FFF2-40B4-BE49-F238E27FC236}">
                <a16:creationId xmlns:a16="http://schemas.microsoft.com/office/drawing/2014/main" id="{43574687-4231-4113-8DC8-A994ED444E88}"/>
              </a:ext>
            </a:extLst>
          </p:cNvPr>
          <p:cNvSpPr txBox="1"/>
          <p:nvPr/>
        </p:nvSpPr>
        <p:spPr>
          <a:xfrm>
            <a:off x="763162" y="5544919"/>
            <a:ext cx="3473515" cy="338554"/>
          </a:xfrm>
          <a:prstGeom prst="rect">
            <a:avLst/>
          </a:prstGeom>
          <a:noFill/>
        </p:spPr>
        <p:txBody>
          <a:bodyPr wrap="none" rtlCol="0">
            <a:spAutoFit/>
          </a:bodyPr>
          <a:lstStyle/>
          <a:p>
            <a:r>
              <a:rPr lang="es-MX" sz="1600" dirty="0"/>
              <a:t>Corresponderán a los hilos conductores</a:t>
            </a:r>
          </a:p>
        </p:txBody>
      </p:sp>
      <p:sp>
        <p:nvSpPr>
          <p:cNvPr id="7" name="Rectángulo: esquinas redondeadas 6">
            <a:extLst>
              <a:ext uri="{FF2B5EF4-FFF2-40B4-BE49-F238E27FC236}">
                <a16:creationId xmlns:a16="http://schemas.microsoft.com/office/drawing/2014/main" id="{75F80A99-CCF9-4B07-881F-49954511E50B}"/>
              </a:ext>
            </a:extLst>
          </p:cNvPr>
          <p:cNvSpPr/>
          <p:nvPr/>
        </p:nvSpPr>
        <p:spPr>
          <a:xfrm>
            <a:off x="4681983" y="4097986"/>
            <a:ext cx="2097248" cy="998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Columnas</a:t>
            </a:r>
          </a:p>
        </p:txBody>
      </p:sp>
      <p:sp>
        <p:nvSpPr>
          <p:cNvPr id="8" name="CuadroTexto 7">
            <a:extLst>
              <a:ext uri="{FF2B5EF4-FFF2-40B4-BE49-F238E27FC236}">
                <a16:creationId xmlns:a16="http://schemas.microsoft.com/office/drawing/2014/main" id="{ED3DF408-04A3-4BB7-8B08-B8A8ED51F414}"/>
              </a:ext>
            </a:extLst>
          </p:cNvPr>
          <p:cNvSpPr txBox="1"/>
          <p:nvPr/>
        </p:nvSpPr>
        <p:spPr>
          <a:xfrm>
            <a:off x="7229157" y="3482816"/>
            <a:ext cx="3835922" cy="2062103"/>
          </a:xfrm>
          <a:prstGeom prst="rect">
            <a:avLst/>
          </a:prstGeom>
          <a:noFill/>
        </p:spPr>
        <p:txBody>
          <a:bodyPr wrap="none" rtlCol="0">
            <a:spAutoFit/>
          </a:bodyPr>
          <a:lstStyle/>
          <a:p>
            <a:pPr marL="176213" indent="-176213">
              <a:buFontTx/>
              <a:buChar char="-"/>
            </a:pPr>
            <a:r>
              <a:rPr lang="es-MX" sz="1600" dirty="0"/>
              <a:t>Problema público.</a:t>
            </a:r>
          </a:p>
          <a:p>
            <a:pPr marL="176213" indent="-176213">
              <a:buFontTx/>
              <a:buChar char="-"/>
            </a:pPr>
            <a:r>
              <a:rPr lang="es-MX" sz="1600" dirty="0"/>
              <a:t>Marco legal y normativo.</a:t>
            </a:r>
          </a:p>
          <a:p>
            <a:pPr marL="176213" indent="-176213">
              <a:buFontTx/>
              <a:buChar char="-"/>
            </a:pPr>
            <a:r>
              <a:rPr lang="es-MX" sz="1600" dirty="0"/>
              <a:t>Marco presupuestario.</a:t>
            </a:r>
          </a:p>
          <a:p>
            <a:pPr marL="176213" indent="-176213">
              <a:buFontTx/>
              <a:buChar char="-"/>
            </a:pPr>
            <a:r>
              <a:rPr lang="es-MX" sz="1600" dirty="0"/>
              <a:t>Atribuciones de la entidad.</a:t>
            </a:r>
          </a:p>
          <a:p>
            <a:pPr marL="176213" indent="-176213">
              <a:buFontTx/>
              <a:buChar char="-"/>
            </a:pPr>
            <a:r>
              <a:rPr lang="es-MX" sz="1600" dirty="0"/>
              <a:t>Presupuesto original y ejercido.</a:t>
            </a:r>
          </a:p>
          <a:p>
            <a:pPr marL="176213" indent="-176213">
              <a:buFontTx/>
              <a:buChar char="-"/>
            </a:pPr>
            <a:r>
              <a:rPr lang="es-MX" sz="1600" dirty="0"/>
              <a:t>Universales.</a:t>
            </a:r>
          </a:p>
          <a:p>
            <a:pPr marL="176213" indent="-176213">
              <a:buFontTx/>
              <a:buChar char="-"/>
            </a:pPr>
            <a:r>
              <a:rPr lang="es-MX" sz="1600" dirty="0"/>
              <a:t>Indicadores.</a:t>
            </a:r>
          </a:p>
          <a:p>
            <a:pPr marL="176213" indent="-176213">
              <a:buFontTx/>
              <a:buChar char="-"/>
            </a:pPr>
            <a:r>
              <a:rPr lang="es-MX" sz="1600" dirty="0"/>
              <a:t>Busilis del hacer y de la teoría del cambio.</a:t>
            </a:r>
          </a:p>
        </p:txBody>
      </p:sp>
      <p:sp>
        <p:nvSpPr>
          <p:cNvPr id="9" name="Abrir llave 8">
            <a:extLst>
              <a:ext uri="{FF2B5EF4-FFF2-40B4-BE49-F238E27FC236}">
                <a16:creationId xmlns:a16="http://schemas.microsoft.com/office/drawing/2014/main" id="{F6A9C53A-15B0-42E7-B654-FBD0576472D7}"/>
              </a:ext>
            </a:extLst>
          </p:cNvPr>
          <p:cNvSpPr/>
          <p:nvPr/>
        </p:nvSpPr>
        <p:spPr>
          <a:xfrm>
            <a:off x="6878972" y="3489821"/>
            <a:ext cx="536896" cy="2097248"/>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0" name="CuadroTexto 9">
            <a:extLst>
              <a:ext uri="{FF2B5EF4-FFF2-40B4-BE49-F238E27FC236}">
                <a16:creationId xmlns:a16="http://schemas.microsoft.com/office/drawing/2014/main" id="{3DAEA73B-E063-4367-B404-41CE941A4239}"/>
              </a:ext>
            </a:extLst>
          </p:cNvPr>
          <p:cNvSpPr txBox="1"/>
          <p:nvPr/>
        </p:nvSpPr>
        <p:spPr>
          <a:xfrm>
            <a:off x="6954473" y="5563163"/>
            <a:ext cx="4077976" cy="338554"/>
          </a:xfrm>
          <a:prstGeom prst="rect">
            <a:avLst/>
          </a:prstGeom>
          <a:noFill/>
        </p:spPr>
        <p:txBody>
          <a:bodyPr wrap="none" rtlCol="0">
            <a:spAutoFit/>
          </a:bodyPr>
          <a:lstStyle/>
          <a:p>
            <a:r>
              <a:rPr lang="es-MX" sz="1600" dirty="0"/>
              <a:t>Si se requieren subdivisiones se pueden incluir.</a:t>
            </a:r>
          </a:p>
        </p:txBody>
      </p:sp>
      <p:pic>
        <p:nvPicPr>
          <p:cNvPr id="11" name="Gráfico 10" descr="Lupa">
            <a:hlinkClick r:id="rId2" action="ppaction://hlinksldjump"/>
            <a:extLst>
              <a:ext uri="{FF2B5EF4-FFF2-40B4-BE49-F238E27FC236}">
                <a16:creationId xmlns:a16="http://schemas.microsoft.com/office/drawing/2014/main" id="{4AFB8FEC-17B3-4AA9-B6F1-1E955E9665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73251" y="5702646"/>
            <a:ext cx="914400" cy="914400"/>
          </a:xfrm>
          <a:prstGeom prst="rect">
            <a:avLst/>
          </a:prstGeom>
        </p:spPr>
      </p:pic>
    </p:spTree>
    <p:extLst>
      <p:ext uri="{BB962C8B-B14F-4D97-AF65-F5344CB8AC3E}">
        <p14:creationId xmlns:p14="http://schemas.microsoft.com/office/powerpoint/2010/main" val="279789841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0D176-04C0-4D54-9752-AA7A411DBC7B}"/>
              </a:ext>
            </a:extLst>
          </p:cNvPr>
          <p:cNvSpPr>
            <a:spLocks noGrp="1"/>
          </p:cNvSpPr>
          <p:nvPr>
            <p:ph type="title"/>
          </p:nvPr>
        </p:nvSpPr>
        <p:spPr>
          <a:xfrm>
            <a:off x="838200" y="365125"/>
            <a:ext cx="10515600" cy="663575"/>
          </a:xfrm>
        </p:spPr>
        <p:txBody>
          <a:bodyPr>
            <a:normAutofit/>
          </a:bodyPr>
          <a:lstStyle/>
          <a:p>
            <a:pPr algn="ctr"/>
            <a:r>
              <a:rPr lang="es-MX" sz="2800" b="1" dirty="0"/>
              <a:t>Propuesta de diseño de la auditoría</a:t>
            </a:r>
          </a:p>
        </p:txBody>
      </p:sp>
      <p:sp>
        <p:nvSpPr>
          <p:cNvPr id="4" name="Rectángulo: esquinas redondeadas 3">
            <a:extLst>
              <a:ext uri="{FF2B5EF4-FFF2-40B4-BE49-F238E27FC236}">
                <a16:creationId xmlns:a16="http://schemas.microsoft.com/office/drawing/2014/main" id="{942F1196-58E6-448D-8831-6162EEE8ED3D}"/>
              </a:ext>
            </a:extLst>
          </p:cNvPr>
          <p:cNvSpPr/>
          <p:nvPr/>
        </p:nvSpPr>
        <p:spPr>
          <a:xfrm>
            <a:off x="1391284" y="2801260"/>
            <a:ext cx="2040340" cy="15040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Propuesta de diseño</a:t>
            </a:r>
            <a:endParaRPr lang="es-MX" dirty="0">
              <a:solidFill>
                <a:schemeClr val="bg1"/>
              </a:solidFill>
            </a:endParaRPr>
          </a:p>
        </p:txBody>
      </p:sp>
      <p:sp>
        <p:nvSpPr>
          <p:cNvPr id="5" name="Abrir llave 4">
            <a:extLst>
              <a:ext uri="{FF2B5EF4-FFF2-40B4-BE49-F238E27FC236}">
                <a16:creationId xmlns:a16="http://schemas.microsoft.com/office/drawing/2014/main" id="{57F56D4B-6391-4955-AF71-81FE3A42EC7A}"/>
              </a:ext>
            </a:extLst>
          </p:cNvPr>
          <p:cNvSpPr/>
          <p:nvPr/>
        </p:nvSpPr>
        <p:spPr>
          <a:xfrm>
            <a:off x="3581400" y="1028700"/>
            <a:ext cx="1390650" cy="5619749"/>
          </a:xfrm>
          <a:prstGeom prst="leftBrac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Rectángulo: esquinas redondeadas 5">
            <a:hlinkClick r:id="rId2" action="ppaction://hlinksldjump"/>
            <a:extLst>
              <a:ext uri="{FF2B5EF4-FFF2-40B4-BE49-F238E27FC236}">
                <a16:creationId xmlns:a16="http://schemas.microsoft.com/office/drawing/2014/main" id="{52FBA2C7-7564-4313-A3D6-A0AF42582A2A}"/>
              </a:ext>
            </a:extLst>
          </p:cNvPr>
          <p:cNvSpPr/>
          <p:nvPr/>
        </p:nvSpPr>
        <p:spPr>
          <a:xfrm>
            <a:off x="4438650" y="1178788"/>
            <a:ext cx="6553200" cy="45965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 Alcance</a:t>
            </a:r>
          </a:p>
        </p:txBody>
      </p:sp>
      <p:sp>
        <p:nvSpPr>
          <p:cNvPr id="8" name="Rectángulo: esquinas redondeadas 7">
            <a:hlinkClick r:id="rId3" action="ppaction://hlinksldjump"/>
            <a:extLst>
              <a:ext uri="{FF2B5EF4-FFF2-40B4-BE49-F238E27FC236}">
                <a16:creationId xmlns:a16="http://schemas.microsoft.com/office/drawing/2014/main" id="{D6F40BDA-3660-4744-87D0-F66DF2C52BFA}"/>
              </a:ext>
            </a:extLst>
          </p:cNvPr>
          <p:cNvSpPr/>
          <p:nvPr/>
        </p:nvSpPr>
        <p:spPr>
          <a:xfrm>
            <a:off x="4438650" y="1750095"/>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 Objetivo de la auditoría</a:t>
            </a:r>
          </a:p>
        </p:txBody>
      </p:sp>
      <p:sp>
        <p:nvSpPr>
          <p:cNvPr id="9" name="Rectángulo: esquinas redondeadas 8">
            <a:hlinkClick r:id="rId4" action="ppaction://hlinksldjump"/>
            <a:extLst>
              <a:ext uri="{FF2B5EF4-FFF2-40B4-BE49-F238E27FC236}">
                <a16:creationId xmlns:a16="http://schemas.microsoft.com/office/drawing/2014/main" id="{1E8AE9B3-97B9-422C-B017-2A909FC46982}"/>
              </a:ext>
            </a:extLst>
          </p:cNvPr>
          <p:cNvSpPr/>
          <p:nvPr/>
        </p:nvSpPr>
        <p:spPr>
          <a:xfrm>
            <a:off x="4438650" y="2285202"/>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3. Hipótesis de trabajo</a:t>
            </a:r>
          </a:p>
        </p:txBody>
      </p:sp>
      <p:sp>
        <p:nvSpPr>
          <p:cNvPr id="10" name="Rectángulo: esquinas redondeadas 9">
            <a:extLst>
              <a:ext uri="{FF2B5EF4-FFF2-40B4-BE49-F238E27FC236}">
                <a16:creationId xmlns:a16="http://schemas.microsoft.com/office/drawing/2014/main" id="{0D7F181D-EE6A-4018-A1C2-84F3D5E61FF8}"/>
              </a:ext>
            </a:extLst>
          </p:cNvPr>
          <p:cNvSpPr/>
          <p:nvPr/>
        </p:nvSpPr>
        <p:spPr>
          <a:xfrm>
            <a:off x="4438650" y="2801260"/>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4. Consecuencia social esperada</a:t>
            </a:r>
          </a:p>
        </p:txBody>
      </p:sp>
      <p:sp>
        <p:nvSpPr>
          <p:cNvPr id="11" name="Rectángulo: esquinas redondeadas 10">
            <a:extLst>
              <a:ext uri="{FF2B5EF4-FFF2-40B4-BE49-F238E27FC236}">
                <a16:creationId xmlns:a16="http://schemas.microsoft.com/office/drawing/2014/main" id="{18396CCD-BCEF-4EB2-8EB0-8EF09379B5D1}"/>
              </a:ext>
            </a:extLst>
          </p:cNvPr>
          <p:cNvSpPr/>
          <p:nvPr/>
        </p:nvSpPr>
        <p:spPr>
          <a:xfrm>
            <a:off x="4438650" y="3317319"/>
            <a:ext cx="6553200" cy="64310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5. Congruencia entre el busilis, el objetivo de la auditoría y la hipótesis general de trabajo</a:t>
            </a:r>
          </a:p>
        </p:txBody>
      </p:sp>
      <p:sp>
        <p:nvSpPr>
          <p:cNvPr id="12" name="Rectángulo: esquinas redondeadas 11">
            <a:hlinkClick r:id="rId5" action="ppaction://hlinksldjump"/>
            <a:extLst>
              <a:ext uri="{FF2B5EF4-FFF2-40B4-BE49-F238E27FC236}">
                <a16:creationId xmlns:a16="http://schemas.microsoft.com/office/drawing/2014/main" id="{5FC6D953-CBDB-4766-91B3-FB4E0D26F36C}"/>
              </a:ext>
            </a:extLst>
          </p:cNvPr>
          <p:cNvSpPr/>
          <p:nvPr/>
        </p:nvSpPr>
        <p:spPr>
          <a:xfrm>
            <a:off x="4438650" y="4079759"/>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6. Tablas del </a:t>
            </a:r>
            <a:r>
              <a:rPr lang="es-MX" i="1" dirty="0" err="1"/>
              <a:t>Onus</a:t>
            </a:r>
            <a:r>
              <a:rPr lang="es-MX" i="1" dirty="0"/>
              <a:t> Probandi</a:t>
            </a:r>
            <a:endParaRPr lang="es-MX" dirty="0"/>
          </a:p>
        </p:txBody>
      </p:sp>
      <p:sp>
        <p:nvSpPr>
          <p:cNvPr id="13" name="Rectángulo: esquinas redondeadas 12">
            <a:hlinkClick r:id="rId6" action="ppaction://hlinksldjump"/>
            <a:extLst>
              <a:ext uri="{FF2B5EF4-FFF2-40B4-BE49-F238E27FC236}">
                <a16:creationId xmlns:a16="http://schemas.microsoft.com/office/drawing/2014/main" id="{C73B2DA9-EF45-492B-A200-6D898C0F1C96}"/>
              </a:ext>
            </a:extLst>
          </p:cNvPr>
          <p:cNvSpPr/>
          <p:nvPr/>
        </p:nvSpPr>
        <p:spPr>
          <a:xfrm>
            <a:off x="4438650" y="4595818"/>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7. Mapa de la auditoría</a:t>
            </a:r>
          </a:p>
        </p:txBody>
      </p:sp>
      <p:sp>
        <p:nvSpPr>
          <p:cNvPr id="14" name="Rectángulo: esquinas redondeadas 13">
            <a:extLst>
              <a:ext uri="{FF2B5EF4-FFF2-40B4-BE49-F238E27FC236}">
                <a16:creationId xmlns:a16="http://schemas.microsoft.com/office/drawing/2014/main" id="{30946580-EB25-4313-9E2D-A8541DCB29F4}"/>
              </a:ext>
            </a:extLst>
          </p:cNvPr>
          <p:cNvSpPr/>
          <p:nvPr/>
        </p:nvSpPr>
        <p:spPr>
          <a:xfrm>
            <a:off x="4438650" y="5111877"/>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8. Programa de trabajo</a:t>
            </a:r>
          </a:p>
        </p:txBody>
      </p:sp>
      <p:sp>
        <p:nvSpPr>
          <p:cNvPr id="15" name="Rectángulo: esquinas redondeadas 14">
            <a:extLst>
              <a:ext uri="{FF2B5EF4-FFF2-40B4-BE49-F238E27FC236}">
                <a16:creationId xmlns:a16="http://schemas.microsoft.com/office/drawing/2014/main" id="{2A440330-38FC-456D-B803-4819EFCDAFAA}"/>
              </a:ext>
            </a:extLst>
          </p:cNvPr>
          <p:cNvSpPr/>
          <p:nvPr/>
        </p:nvSpPr>
        <p:spPr>
          <a:xfrm>
            <a:off x="4438650" y="5627936"/>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9. Integración del equipo auditor</a:t>
            </a:r>
          </a:p>
        </p:txBody>
      </p:sp>
      <p:sp>
        <p:nvSpPr>
          <p:cNvPr id="16" name="Rectángulo: esquinas redondeadas 15">
            <a:extLst>
              <a:ext uri="{FF2B5EF4-FFF2-40B4-BE49-F238E27FC236}">
                <a16:creationId xmlns:a16="http://schemas.microsoft.com/office/drawing/2014/main" id="{F956767E-26CA-4644-9E1E-B78C48C4380C}"/>
              </a:ext>
            </a:extLst>
          </p:cNvPr>
          <p:cNvSpPr/>
          <p:nvPr/>
        </p:nvSpPr>
        <p:spPr>
          <a:xfrm>
            <a:off x="4438650" y="6143995"/>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10. Manifestación de no existencia de conflicto de intereses</a:t>
            </a:r>
          </a:p>
        </p:txBody>
      </p:sp>
      <p:pic>
        <p:nvPicPr>
          <p:cNvPr id="17" name="Gráfico 16" descr="Bombilla y equipo ">
            <a:hlinkClick r:id="rId7" action="ppaction://hlinksldjump"/>
            <a:extLst>
              <a:ext uri="{FF2B5EF4-FFF2-40B4-BE49-F238E27FC236}">
                <a16:creationId xmlns:a16="http://schemas.microsoft.com/office/drawing/2014/main" id="{8336C110-842F-44CD-9223-D9905677FF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10900" y="5735689"/>
            <a:ext cx="914400" cy="914400"/>
          </a:xfrm>
          <a:prstGeom prst="rect">
            <a:avLst/>
          </a:prstGeom>
        </p:spPr>
      </p:pic>
    </p:spTree>
    <p:extLst>
      <p:ext uri="{BB962C8B-B14F-4D97-AF65-F5344CB8AC3E}">
        <p14:creationId xmlns:p14="http://schemas.microsoft.com/office/powerpoint/2010/main" val="150019495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BC0ED4-7530-415C-9637-EB56A5314432}"/>
              </a:ext>
            </a:extLst>
          </p:cNvPr>
          <p:cNvSpPr>
            <a:spLocks noGrp="1"/>
          </p:cNvSpPr>
          <p:nvPr>
            <p:ph type="title"/>
          </p:nvPr>
        </p:nvSpPr>
        <p:spPr>
          <a:xfrm>
            <a:off x="838200" y="365125"/>
            <a:ext cx="10515600" cy="566053"/>
          </a:xfrm>
        </p:spPr>
        <p:txBody>
          <a:bodyPr>
            <a:normAutofit/>
          </a:bodyPr>
          <a:lstStyle/>
          <a:p>
            <a:pPr algn="ctr"/>
            <a:r>
              <a:rPr lang="es-MX" sz="2800" b="1" dirty="0"/>
              <a:t>Alcance</a:t>
            </a:r>
          </a:p>
        </p:txBody>
      </p:sp>
      <p:sp>
        <p:nvSpPr>
          <p:cNvPr id="5" name="Elipse 4">
            <a:extLst>
              <a:ext uri="{FF2B5EF4-FFF2-40B4-BE49-F238E27FC236}">
                <a16:creationId xmlns:a16="http://schemas.microsoft.com/office/drawing/2014/main" id="{68BC6BD7-253F-4B96-9EB9-2CFA518B6127}"/>
              </a:ext>
            </a:extLst>
          </p:cNvPr>
          <p:cNvSpPr/>
          <p:nvPr/>
        </p:nvSpPr>
        <p:spPr>
          <a:xfrm>
            <a:off x="939566" y="1929468"/>
            <a:ext cx="2072081" cy="1979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Temporalidad de la revisión</a:t>
            </a:r>
          </a:p>
        </p:txBody>
      </p:sp>
      <p:sp>
        <p:nvSpPr>
          <p:cNvPr id="6" name="Elipse 5">
            <a:extLst>
              <a:ext uri="{FF2B5EF4-FFF2-40B4-BE49-F238E27FC236}">
                <a16:creationId xmlns:a16="http://schemas.microsoft.com/office/drawing/2014/main" id="{D01F1ACC-47D6-4F83-9108-C68796817A85}"/>
              </a:ext>
            </a:extLst>
          </p:cNvPr>
          <p:cNvSpPr/>
          <p:nvPr/>
        </p:nvSpPr>
        <p:spPr>
          <a:xfrm>
            <a:off x="8758106" y="1627464"/>
            <a:ext cx="1963024" cy="1778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Profundidad temática</a:t>
            </a:r>
          </a:p>
        </p:txBody>
      </p:sp>
      <p:cxnSp>
        <p:nvCxnSpPr>
          <p:cNvPr id="8" name="Conector recto de flecha 7">
            <a:extLst>
              <a:ext uri="{FF2B5EF4-FFF2-40B4-BE49-F238E27FC236}">
                <a16:creationId xmlns:a16="http://schemas.microsoft.com/office/drawing/2014/main" id="{93C81BB0-7DB0-4181-9352-D54179F04773}"/>
              </a:ext>
            </a:extLst>
          </p:cNvPr>
          <p:cNvCxnSpPr>
            <a:cxnSpLocks/>
            <a:stCxn id="5" idx="6"/>
          </p:cNvCxnSpPr>
          <p:nvPr/>
        </p:nvCxnSpPr>
        <p:spPr>
          <a:xfrm flipV="1">
            <a:off x="3011647" y="2323751"/>
            <a:ext cx="1266738" cy="59561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2952998C-2C3B-44A8-9E9C-4730507A1EFE}"/>
              </a:ext>
            </a:extLst>
          </p:cNvPr>
          <p:cNvSpPr txBox="1"/>
          <p:nvPr/>
        </p:nvSpPr>
        <p:spPr>
          <a:xfrm>
            <a:off x="4429387" y="2030136"/>
            <a:ext cx="2764090" cy="369332"/>
          </a:xfrm>
          <a:prstGeom prst="rect">
            <a:avLst/>
          </a:prstGeom>
          <a:noFill/>
        </p:spPr>
        <p:txBody>
          <a:bodyPr wrap="none" rtlCol="0">
            <a:spAutoFit/>
          </a:bodyPr>
          <a:lstStyle/>
          <a:p>
            <a:r>
              <a:rPr lang="es-MX" dirty="0"/>
              <a:t>Ejercicio objeto de revisión.</a:t>
            </a:r>
          </a:p>
        </p:txBody>
      </p:sp>
      <p:sp>
        <p:nvSpPr>
          <p:cNvPr id="11" name="CuadroTexto 10">
            <a:extLst>
              <a:ext uri="{FF2B5EF4-FFF2-40B4-BE49-F238E27FC236}">
                <a16:creationId xmlns:a16="http://schemas.microsoft.com/office/drawing/2014/main" id="{6803298E-AB5C-41E3-A53D-8628D77C72D3}"/>
              </a:ext>
            </a:extLst>
          </p:cNvPr>
          <p:cNvSpPr txBox="1"/>
          <p:nvPr/>
        </p:nvSpPr>
        <p:spPr>
          <a:xfrm>
            <a:off x="4429387" y="4682455"/>
            <a:ext cx="4815281" cy="923330"/>
          </a:xfrm>
          <a:prstGeom prst="rect">
            <a:avLst/>
          </a:prstGeom>
          <a:noFill/>
        </p:spPr>
        <p:txBody>
          <a:bodyPr wrap="square" rtlCol="0">
            <a:spAutoFit/>
          </a:bodyPr>
          <a:lstStyle/>
          <a:p>
            <a:pPr algn="just"/>
            <a:r>
              <a:rPr lang="es-MX" dirty="0"/>
              <a:t>Se define partiendo de los hilos conductores, se puede agregar subconjuntos, hay que desarrollarlos brevemente los aspectos a revisar.</a:t>
            </a:r>
          </a:p>
        </p:txBody>
      </p:sp>
      <p:cxnSp>
        <p:nvCxnSpPr>
          <p:cNvPr id="13" name="Conector recto de flecha 12">
            <a:extLst>
              <a:ext uri="{FF2B5EF4-FFF2-40B4-BE49-F238E27FC236}">
                <a16:creationId xmlns:a16="http://schemas.microsoft.com/office/drawing/2014/main" id="{53B998C0-6EB6-482D-BD55-C8B6FBEB7806}"/>
              </a:ext>
            </a:extLst>
          </p:cNvPr>
          <p:cNvCxnSpPr>
            <a:cxnSpLocks/>
          </p:cNvCxnSpPr>
          <p:nvPr/>
        </p:nvCxnSpPr>
        <p:spPr>
          <a:xfrm flipH="1">
            <a:off x="7298422" y="3132806"/>
            <a:ext cx="1870747" cy="154964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19" name="Gráfico 18" descr="Investigación">
            <a:hlinkClick r:id="rId2" action="ppaction://hlinksldjump"/>
            <a:extLst>
              <a:ext uri="{FF2B5EF4-FFF2-40B4-BE49-F238E27FC236}">
                <a16:creationId xmlns:a16="http://schemas.microsoft.com/office/drawing/2014/main" id="{A360D265-1E20-45D6-9AB2-6D1C463745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9400" y="5463330"/>
            <a:ext cx="914400" cy="914400"/>
          </a:xfrm>
          <a:prstGeom prst="rect">
            <a:avLst/>
          </a:prstGeom>
        </p:spPr>
      </p:pic>
    </p:spTree>
    <p:extLst>
      <p:ext uri="{BB962C8B-B14F-4D97-AF65-F5344CB8AC3E}">
        <p14:creationId xmlns:p14="http://schemas.microsoft.com/office/powerpoint/2010/main" val="25078251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AD46B-5C95-44AB-9C15-19EC0316E515}"/>
              </a:ext>
            </a:extLst>
          </p:cNvPr>
          <p:cNvSpPr>
            <a:spLocks noGrp="1"/>
          </p:cNvSpPr>
          <p:nvPr>
            <p:ph type="title"/>
          </p:nvPr>
        </p:nvSpPr>
        <p:spPr>
          <a:xfrm>
            <a:off x="838200" y="365126"/>
            <a:ext cx="10515600" cy="607998"/>
          </a:xfrm>
        </p:spPr>
        <p:txBody>
          <a:bodyPr>
            <a:normAutofit/>
          </a:bodyPr>
          <a:lstStyle/>
          <a:p>
            <a:pPr algn="ctr"/>
            <a:r>
              <a:rPr lang="es-MX" sz="2800" b="1" dirty="0"/>
              <a:t>Objetivo de la auditoría</a:t>
            </a:r>
          </a:p>
        </p:txBody>
      </p:sp>
      <p:sp>
        <p:nvSpPr>
          <p:cNvPr id="4" name="Pergamino: horizontal 3">
            <a:extLst>
              <a:ext uri="{FF2B5EF4-FFF2-40B4-BE49-F238E27FC236}">
                <a16:creationId xmlns:a16="http://schemas.microsoft.com/office/drawing/2014/main" id="{04CDE905-3475-47B7-B150-816D35BCE52A}"/>
              </a:ext>
            </a:extLst>
          </p:cNvPr>
          <p:cNvSpPr/>
          <p:nvPr/>
        </p:nvSpPr>
        <p:spPr>
          <a:xfrm>
            <a:off x="1585519" y="2080470"/>
            <a:ext cx="2676088" cy="181202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Describir el propósito de lo que se pretende fiscalizar; su redacción debe ser clara, precisa y concreta.</a:t>
            </a:r>
          </a:p>
        </p:txBody>
      </p:sp>
      <p:sp>
        <p:nvSpPr>
          <p:cNvPr id="5" name="Globo: flecha hacia arriba 4">
            <a:extLst>
              <a:ext uri="{FF2B5EF4-FFF2-40B4-BE49-F238E27FC236}">
                <a16:creationId xmlns:a16="http://schemas.microsoft.com/office/drawing/2014/main" id="{E51CC3E3-1102-42A5-B369-902DD848CC86}"/>
              </a:ext>
            </a:extLst>
          </p:cNvPr>
          <p:cNvSpPr/>
          <p:nvPr/>
        </p:nvSpPr>
        <p:spPr>
          <a:xfrm>
            <a:off x="1753299" y="4278384"/>
            <a:ext cx="2508308" cy="1442907"/>
          </a:xfrm>
          <a:prstGeom prst="upArrowCallo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Al final de la auditoría, debe ser posible asociar los resultados con el objetivo</a:t>
            </a:r>
          </a:p>
        </p:txBody>
      </p:sp>
      <p:sp>
        <p:nvSpPr>
          <p:cNvPr id="6" name="Pergamino: vertical 5">
            <a:extLst>
              <a:ext uri="{FF2B5EF4-FFF2-40B4-BE49-F238E27FC236}">
                <a16:creationId xmlns:a16="http://schemas.microsoft.com/office/drawing/2014/main" id="{4C202E2F-460B-473F-8929-A575BDC2062E}"/>
              </a:ext>
            </a:extLst>
          </p:cNvPr>
          <p:cNvSpPr/>
          <p:nvPr/>
        </p:nvSpPr>
        <p:spPr>
          <a:xfrm>
            <a:off x="6778305" y="2080470"/>
            <a:ext cx="2936146" cy="3263317"/>
          </a:xfrm>
          <a:prstGeom prst="verticalScrol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El objetivo general se construye con los busilis del hacer y de la teoría del cambio.</a:t>
            </a:r>
          </a:p>
        </p:txBody>
      </p:sp>
      <p:pic>
        <p:nvPicPr>
          <p:cNvPr id="7" name="Gráfico 6" descr="Investigación">
            <a:hlinkClick r:id="rId2" action="ppaction://hlinksldjump"/>
            <a:extLst>
              <a:ext uri="{FF2B5EF4-FFF2-40B4-BE49-F238E27FC236}">
                <a16:creationId xmlns:a16="http://schemas.microsoft.com/office/drawing/2014/main" id="{4D2C6B49-1B53-4CDE-A377-9479AD61AC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9400" y="5463330"/>
            <a:ext cx="914400" cy="914400"/>
          </a:xfrm>
          <a:prstGeom prst="rect">
            <a:avLst/>
          </a:prstGeom>
        </p:spPr>
      </p:pic>
    </p:spTree>
    <p:extLst>
      <p:ext uri="{BB962C8B-B14F-4D97-AF65-F5344CB8AC3E}">
        <p14:creationId xmlns:p14="http://schemas.microsoft.com/office/powerpoint/2010/main" val="262441714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244660-CC6B-456D-8655-0CBE7939F936}"/>
              </a:ext>
            </a:extLst>
          </p:cNvPr>
          <p:cNvSpPr>
            <a:spLocks noGrp="1"/>
          </p:cNvSpPr>
          <p:nvPr>
            <p:ph type="title"/>
          </p:nvPr>
        </p:nvSpPr>
        <p:spPr>
          <a:xfrm>
            <a:off x="838200" y="365125"/>
            <a:ext cx="10515600" cy="642793"/>
          </a:xfrm>
        </p:spPr>
        <p:txBody>
          <a:bodyPr>
            <a:normAutofit/>
          </a:bodyPr>
          <a:lstStyle/>
          <a:p>
            <a:pPr algn="ctr"/>
            <a:r>
              <a:rPr lang="es-MX" sz="2800" b="1" dirty="0"/>
              <a:t>Hipótesis de trabajo</a:t>
            </a:r>
          </a:p>
        </p:txBody>
      </p:sp>
      <p:sp>
        <p:nvSpPr>
          <p:cNvPr id="5" name="CuadroTexto 4">
            <a:extLst>
              <a:ext uri="{FF2B5EF4-FFF2-40B4-BE49-F238E27FC236}">
                <a16:creationId xmlns:a16="http://schemas.microsoft.com/office/drawing/2014/main" id="{C35E5FAF-7733-4D03-9E80-E86E00500C4D}"/>
              </a:ext>
            </a:extLst>
          </p:cNvPr>
          <p:cNvSpPr txBox="1"/>
          <p:nvPr/>
        </p:nvSpPr>
        <p:spPr>
          <a:xfrm>
            <a:off x="1138106" y="1007918"/>
            <a:ext cx="9915787" cy="923330"/>
          </a:xfrm>
          <a:prstGeom prst="rect">
            <a:avLst/>
          </a:prstGeom>
          <a:noFill/>
        </p:spPr>
        <p:txBody>
          <a:bodyPr wrap="square" rtlCol="0">
            <a:spAutoFit/>
          </a:bodyPr>
          <a:lstStyle/>
          <a:p>
            <a:pPr algn="just"/>
            <a:r>
              <a:rPr lang="es-MX" dirty="0"/>
              <a:t>Es un supuesto, una conjetura que se usa como punto de partida en la investigación; es la respuesta anticipada, provisional, explicativa y fundamentada al problema identificado en un trabajo de investigación.</a:t>
            </a:r>
          </a:p>
        </p:txBody>
      </p:sp>
      <p:sp>
        <p:nvSpPr>
          <p:cNvPr id="6" name="Título 1">
            <a:extLst>
              <a:ext uri="{FF2B5EF4-FFF2-40B4-BE49-F238E27FC236}">
                <a16:creationId xmlns:a16="http://schemas.microsoft.com/office/drawing/2014/main" id="{D6C4AC52-B3E0-4F6E-80EC-FD88E5E5E25E}"/>
              </a:ext>
            </a:extLst>
          </p:cNvPr>
          <p:cNvSpPr txBox="1">
            <a:spLocks/>
          </p:cNvSpPr>
          <p:nvPr/>
        </p:nvSpPr>
        <p:spPr>
          <a:xfrm>
            <a:off x="838199" y="2027543"/>
            <a:ext cx="10515600" cy="6427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t>Consecuencia social esperada</a:t>
            </a:r>
          </a:p>
        </p:txBody>
      </p:sp>
      <p:sp>
        <p:nvSpPr>
          <p:cNvPr id="7" name="CuadroTexto 6">
            <a:extLst>
              <a:ext uri="{FF2B5EF4-FFF2-40B4-BE49-F238E27FC236}">
                <a16:creationId xmlns:a16="http://schemas.microsoft.com/office/drawing/2014/main" id="{2F227808-9025-4A17-BDEB-A6824734659F}"/>
              </a:ext>
            </a:extLst>
          </p:cNvPr>
          <p:cNvSpPr txBox="1"/>
          <p:nvPr/>
        </p:nvSpPr>
        <p:spPr>
          <a:xfrm>
            <a:off x="1138106" y="2574041"/>
            <a:ext cx="9915787" cy="923330"/>
          </a:xfrm>
          <a:prstGeom prst="rect">
            <a:avLst/>
          </a:prstGeom>
          <a:noFill/>
        </p:spPr>
        <p:txBody>
          <a:bodyPr wrap="square" rtlCol="0">
            <a:spAutoFit/>
          </a:bodyPr>
          <a:lstStyle/>
          <a:p>
            <a:pPr algn="just"/>
            <a:r>
              <a:rPr lang="es-MX" dirty="0"/>
              <a:t>Constituye un posicionamiento sobre el efecto de la actuación gubernamental, no sobre los datos particulares ni aislados; se debe construir siempre con miras a la teoría del cambio. Es una interpretación profesional que requiere una visión integral de la auditoría; no una visión de resultados particulares.</a:t>
            </a:r>
          </a:p>
        </p:txBody>
      </p:sp>
      <p:sp>
        <p:nvSpPr>
          <p:cNvPr id="8" name="Título 1">
            <a:extLst>
              <a:ext uri="{FF2B5EF4-FFF2-40B4-BE49-F238E27FC236}">
                <a16:creationId xmlns:a16="http://schemas.microsoft.com/office/drawing/2014/main" id="{31931F76-1EC5-4A2B-B822-4892E8136AB2}"/>
              </a:ext>
            </a:extLst>
          </p:cNvPr>
          <p:cNvSpPr txBox="1">
            <a:spLocks/>
          </p:cNvSpPr>
          <p:nvPr/>
        </p:nvSpPr>
        <p:spPr>
          <a:xfrm>
            <a:off x="838199" y="3722472"/>
            <a:ext cx="10515600" cy="6427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t>Congruencia entre el busilis, el objetivo de la auditoría y la hipótesis</a:t>
            </a:r>
          </a:p>
        </p:txBody>
      </p:sp>
      <p:sp>
        <p:nvSpPr>
          <p:cNvPr id="9" name="CuadroTexto 8">
            <a:extLst>
              <a:ext uri="{FF2B5EF4-FFF2-40B4-BE49-F238E27FC236}">
                <a16:creationId xmlns:a16="http://schemas.microsoft.com/office/drawing/2014/main" id="{77DA61A6-BF23-47AD-8B98-FF979AE2F10B}"/>
              </a:ext>
            </a:extLst>
          </p:cNvPr>
          <p:cNvSpPr txBox="1"/>
          <p:nvPr/>
        </p:nvSpPr>
        <p:spPr>
          <a:xfrm>
            <a:off x="1138105" y="4261626"/>
            <a:ext cx="9915787" cy="923330"/>
          </a:xfrm>
          <a:prstGeom prst="rect">
            <a:avLst/>
          </a:prstGeom>
          <a:noFill/>
        </p:spPr>
        <p:txBody>
          <a:bodyPr wrap="square" rtlCol="0">
            <a:spAutoFit/>
          </a:bodyPr>
          <a:lstStyle/>
          <a:p>
            <a:pPr algn="just"/>
            <a:r>
              <a:rPr lang="es-MX" dirty="0"/>
              <a:t>Se deberá elaborar un esquema conceptual para identificar la congruencia en el busilis, el objetivo y la hipótesis. Con ello se demostrará que la auditoría tiene un diseño adecuado y se comprendieron los elementos esenciales del programa y/o política por auditar.</a:t>
            </a:r>
          </a:p>
        </p:txBody>
      </p:sp>
      <p:pic>
        <p:nvPicPr>
          <p:cNvPr id="10" name="Gráfico 9" descr="Investigación">
            <a:hlinkClick r:id="rId2" action="ppaction://hlinksldjump"/>
            <a:extLst>
              <a:ext uri="{FF2B5EF4-FFF2-40B4-BE49-F238E27FC236}">
                <a16:creationId xmlns:a16="http://schemas.microsoft.com/office/drawing/2014/main" id="{F33E1EB2-AB5C-429A-9B16-F22803F77C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9400" y="5463330"/>
            <a:ext cx="914400" cy="914400"/>
          </a:xfrm>
          <a:prstGeom prst="rect">
            <a:avLst/>
          </a:prstGeom>
        </p:spPr>
      </p:pic>
    </p:spTree>
    <p:extLst>
      <p:ext uri="{BB962C8B-B14F-4D97-AF65-F5344CB8AC3E}">
        <p14:creationId xmlns:p14="http://schemas.microsoft.com/office/powerpoint/2010/main" val="249791345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2BE92E-48C6-4C53-BBCF-CA485B41E133}"/>
              </a:ext>
            </a:extLst>
          </p:cNvPr>
          <p:cNvSpPr>
            <a:spLocks noGrp="1"/>
          </p:cNvSpPr>
          <p:nvPr>
            <p:ph type="title"/>
          </p:nvPr>
        </p:nvSpPr>
        <p:spPr>
          <a:xfrm>
            <a:off x="838200" y="365126"/>
            <a:ext cx="10515600" cy="557664"/>
          </a:xfrm>
        </p:spPr>
        <p:txBody>
          <a:bodyPr>
            <a:normAutofit/>
          </a:bodyPr>
          <a:lstStyle/>
          <a:p>
            <a:pPr algn="ctr"/>
            <a:r>
              <a:rPr lang="es-MX" sz="2800" b="1" dirty="0"/>
              <a:t>Tablas del </a:t>
            </a:r>
            <a:r>
              <a:rPr lang="es-MX" sz="2800" b="1" i="1" dirty="0" err="1"/>
              <a:t>Onus</a:t>
            </a:r>
            <a:r>
              <a:rPr lang="es-MX" sz="2800" b="1" i="1" dirty="0"/>
              <a:t> Probandi</a:t>
            </a:r>
            <a:endParaRPr lang="es-MX" sz="2800" b="1" dirty="0"/>
          </a:p>
        </p:txBody>
      </p:sp>
      <p:sp>
        <p:nvSpPr>
          <p:cNvPr id="4" name="CuadroTexto 3">
            <a:extLst>
              <a:ext uri="{FF2B5EF4-FFF2-40B4-BE49-F238E27FC236}">
                <a16:creationId xmlns:a16="http://schemas.microsoft.com/office/drawing/2014/main" id="{B2A5BB3A-FA25-451D-8783-80BCE1063037}"/>
              </a:ext>
            </a:extLst>
          </p:cNvPr>
          <p:cNvSpPr txBox="1"/>
          <p:nvPr/>
        </p:nvSpPr>
        <p:spPr>
          <a:xfrm>
            <a:off x="1138106" y="1030467"/>
            <a:ext cx="9915787" cy="923330"/>
          </a:xfrm>
          <a:prstGeom prst="rect">
            <a:avLst/>
          </a:prstGeom>
          <a:noFill/>
        </p:spPr>
        <p:txBody>
          <a:bodyPr wrap="square" rtlCol="0">
            <a:spAutoFit/>
          </a:bodyPr>
          <a:lstStyle/>
          <a:p>
            <a:pPr algn="just"/>
            <a:r>
              <a:rPr lang="es-MX" dirty="0"/>
              <a:t>Para el diseño de la auditoría se utilizará el método de investigación general. Tomando como punto de partida el alcance de la auditoría – organizado por hilos y sub hilos conductores – y los objetivos de la auditoría. Se debe establecer:</a:t>
            </a:r>
          </a:p>
        </p:txBody>
      </p:sp>
      <p:sp>
        <p:nvSpPr>
          <p:cNvPr id="5" name="Rectángulo: esquinas redondeadas 4">
            <a:extLst>
              <a:ext uri="{FF2B5EF4-FFF2-40B4-BE49-F238E27FC236}">
                <a16:creationId xmlns:a16="http://schemas.microsoft.com/office/drawing/2014/main" id="{45235186-5175-4E3F-BB8B-5FF9D7CA7FE5}"/>
              </a:ext>
            </a:extLst>
          </p:cNvPr>
          <p:cNvSpPr/>
          <p:nvPr/>
        </p:nvSpPr>
        <p:spPr>
          <a:xfrm>
            <a:off x="1266738" y="2181138"/>
            <a:ext cx="1937856" cy="880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Preguntas de auditoría</a:t>
            </a:r>
          </a:p>
        </p:txBody>
      </p:sp>
      <p:sp>
        <p:nvSpPr>
          <p:cNvPr id="6" name="Rectángulo: esquinas redondeadas 5">
            <a:extLst>
              <a:ext uri="{FF2B5EF4-FFF2-40B4-BE49-F238E27FC236}">
                <a16:creationId xmlns:a16="http://schemas.microsoft.com/office/drawing/2014/main" id="{B196727B-98EF-4925-9664-09E442499FB3}"/>
              </a:ext>
            </a:extLst>
          </p:cNvPr>
          <p:cNvSpPr/>
          <p:nvPr/>
        </p:nvSpPr>
        <p:spPr>
          <a:xfrm>
            <a:off x="3591887" y="2181138"/>
            <a:ext cx="1937856" cy="880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Hipótesis de trabajo</a:t>
            </a:r>
          </a:p>
        </p:txBody>
      </p:sp>
      <p:sp>
        <p:nvSpPr>
          <p:cNvPr id="7" name="Rectángulo: esquinas redondeadas 6">
            <a:extLst>
              <a:ext uri="{FF2B5EF4-FFF2-40B4-BE49-F238E27FC236}">
                <a16:creationId xmlns:a16="http://schemas.microsoft.com/office/drawing/2014/main" id="{3CB2DE14-4207-44AE-9643-327866FB0B13}"/>
              </a:ext>
            </a:extLst>
          </p:cNvPr>
          <p:cNvSpPr/>
          <p:nvPr/>
        </p:nvSpPr>
        <p:spPr>
          <a:xfrm>
            <a:off x="5917036" y="2168555"/>
            <a:ext cx="3092740" cy="880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Diseño de experimentos para someter a prueba las hipótesis propuestas</a:t>
            </a:r>
          </a:p>
        </p:txBody>
      </p:sp>
      <p:sp>
        <p:nvSpPr>
          <p:cNvPr id="8" name="CuadroTexto 7">
            <a:extLst>
              <a:ext uri="{FF2B5EF4-FFF2-40B4-BE49-F238E27FC236}">
                <a16:creationId xmlns:a16="http://schemas.microsoft.com/office/drawing/2014/main" id="{0829277A-7D68-4E1D-8DAA-8B341E1AA5A8}"/>
              </a:ext>
            </a:extLst>
          </p:cNvPr>
          <p:cNvSpPr txBox="1"/>
          <p:nvPr/>
        </p:nvSpPr>
        <p:spPr>
          <a:xfrm>
            <a:off x="1138105" y="3289323"/>
            <a:ext cx="9915787" cy="646331"/>
          </a:xfrm>
          <a:prstGeom prst="rect">
            <a:avLst/>
          </a:prstGeom>
          <a:noFill/>
        </p:spPr>
        <p:txBody>
          <a:bodyPr wrap="square" rtlCol="0">
            <a:spAutoFit/>
          </a:bodyPr>
          <a:lstStyle/>
          <a:p>
            <a:pPr algn="just"/>
            <a:r>
              <a:rPr lang="es-MX" dirty="0"/>
              <a:t>El diseño se basará en el esquema denominado “Tabla del </a:t>
            </a:r>
            <a:r>
              <a:rPr lang="es-MX" i="1" dirty="0" err="1"/>
              <a:t>Onus</a:t>
            </a:r>
            <a:r>
              <a:rPr lang="es-MX" i="1" dirty="0"/>
              <a:t> Probandi</a:t>
            </a:r>
            <a:r>
              <a:rPr lang="es-MX" dirty="0"/>
              <a:t>”, que es un plano en el que se propone demostrar la carga de la prueba que habrá de sustentarse.</a:t>
            </a:r>
          </a:p>
        </p:txBody>
      </p:sp>
      <p:graphicFrame>
        <p:nvGraphicFramePr>
          <p:cNvPr id="9" name="Tabla 8">
            <a:extLst>
              <a:ext uri="{FF2B5EF4-FFF2-40B4-BE49-F238E27FC236}">
                <a16:creationId xmlns:a16="http://schemas.microsoft.com/office/drawing/2014/main" id="{8D1EB54C-49EB-42C0-A23C-FB45B321AC66}"/>
              </a:ext>
            </a:extLst>
          </p:cNvPr>
          <p:cNvGraphicFramePr>
            <a:graphicFrameLocks noGrp="1"/>
          </p:cNvGraphicFramePr>
          <p:nvPr/>
        </p:nvGraphicFramePr>
        <p:xfrm>
          <a:off x="838201" y="4162995"/>
          <a:ext cx="10515600" cy="2722880"/>
        </p:xfrm>
        <a:graphic>
          <a:graphicData uri="http://schemas.openxmlformats.org/drawingml/2006/table">
            <a:tbl>
              <a:tblPr firstCol="1" bandRow="1">
                <a:tableStyleId>{5C22544A-7EE6-4342-B048-85BDC9FD1C3A}</a:tableStyleId>
              </a:tblPr>
              <a:tblGrid>
                <a:gridCol w="2458672">
                  <a:extLst>
                    <a:ext uri="{9D8B030D-6E8A-4147-A177-3AD203B41FA5}">
                      <a16:colId xmlns:a16="http://schemas.microsoft.com/office/drawing/2014/main" val="2252202211"/>
                    </a:ext>
                  </a:extLst>
                </a:gridCol>
                <a:gridCol w="8056928">
                  <a:extLst>
                    <a:ext uri="{9D8B030D-6E8A-4147-A177-3AD203B41FA5}">
                      <a16:colId xmlns:a16="http://schemas.microsoft.com/office/drawing/2014/main" val="1635110052"/>
                    </a:ext>
                  </a:extLst>
                </a:gridCol>
              </a:tblGrid>
              <a:tr h="370840">
                <a:tc>
                  <a:txBody>
                    <a:bodyPr/>
                    <a:lstStyle/>
                    <a:p>
                      <a:pPr algn="ctr"/>
                      <a:r>
                        <a:rPr lang="es-MX" sz="1600" dirty="0">
                          <a:solidFill>
                            <a:schemeClr val="bg1"/>
                          </a:solidFill>
                        </a:rPr>
                        <a:t>No. de auditoría</a:t>
                      </a:r>
                    </a:p>
                  </a:txBody>
                  <a:tcPr/>
                </a:tc>
                <a:tc>
                  <a:txBody>
                    <a:bodyPr/>
                    <a:lstStyle/>
                    <a:p>
                      <a:r>
                        <a:rPr lang="es-MX" sz="1600" dirty="0"/>
                        <a:t>007</a:t>
                      </a:r>
                    </a:p>
                  </a:txBody>
                  <a:tcPr/>
                </a:tc>
                <a:extLst>
                  <a:ext uri="{0D108BD9-81ED-4DB2-BD59-A6C34878D82A}">
                    <a16:rowId xmlns:a16="http://schemas.microsoft.com/office/drawing/2014/main" val="2280174675"/>
                  </a:ext>
                </a:extLst>
              </a:tr>
              <a:tr h="370840">
                <a:tc>
                  <a:txBody>
                    <a:bodyPr/>
                    <a:lstStyle/>
                    <a:p>
                      <a:pPr algn="ctr"/>
                      <a:r>
                        <a:rPr lang="es-MX" sz="1600" dirty="0">
                          <a:solidFill>
                            <a:schemeClr val="bg1"/>
                          </a:solidFill>
                        </a:rPr>
                        <a:t>Nombre de la auditoría</a:t>
                      </a:r>
                    </a:p>
                  </a:txBody>
                  <a:tcPr/>
                </a:tc>
                <a:tc>
                  <a:txBody>
                    <a:bodyPr/>
                    <a:lstStyle/>
                    <a:p>
                      <a:r>
                        <a:rPr lang="es-MX" sz="1600" dirty="0"/>
                        <a:t>Programas productivos para la atención de la población indígena</a:t>
                      </a:r>
                    </a:p>
                  </a:txBody>
                  <a:tcPr/>
                </a:tc>
                <a:extLst>
                  <a:ext uri="{0D108BD9-81ED-4DB2-BD59-A6C34878D82A}">
                    <a16:rowId xmlns:a16="http://schemas.microsoft.com/office/drawing/2014/main" val="1285636546"/>
                  </a:ext>
                </a:extLst>
              </a:tr>
              <a:tr h="370840">
                <a:tc>
                  <a:txBody>
                    <a:bodyPr/>
                    <a:lstStyle/>
                    <a:p>
                      <a:pPr algn="ctr"/>
                      <a:r>
                        <a:rPr lang="es-MX" sz="1600" dirty="0">
                          <a:solidFill>
                            <a:schemeClr val="bg1"/>
                          </a:solidFill>
                        </a:rPr>
                        <a:t>Busilis de la teoría del cambio</a:t>
                      </a:r>
                    </a:p>
                  </a:txBody>
                  <a:tcPr/>
                </a:tc>
                <a:tc>
                  <a:txBody>
                    <a:bodyPr/>
                    <a:lstStyle/>
                    <a:p>
                      <a:r>
                        <a:rPr lang="es-MX" sz="1600" dirty="0"/>
                        <a:t>Inmediato: Lograr que los indígenas tengan proyectos productivos como fuente de ingresos.</a:t>
                      </a:r>
                    </a:p>
                    <a:p>
                      <a:r>
                        <a:rPr lang="es-MX" sz="1600" dirty="0"/>
                        <a:t>Mediato: Contribuir a mejorar los ingresos de la población indígena.</a:t>
                      </a:r>
                    </a:p>
                  </a:txBody>
                  <a:tcPr/>
                </a:tc>
                <a:extLst>
                  <a:ext uri="{0D108BD9-81ED-4DB2-BD59-A6C34878D82A}">
                    <a16:rowId xmlns:a16="http://schemas.microsoft.com/office/drawing/2014/main" val="1436569014"/>
                  </a:ext>
                </a:extLst>
              </a:tr>
              <a:tr h="370840">
                <a:tc>
                  <a:txBody>
                    <a:bodyPr/>
                    <a:lstStyle/>
                    <a:p>
                      <a:pPr algn="ctr"/>
                      <a:r>
                        <a:rPr lang="es-MX" sz="1600" dirty="0">
                          <a:solidFill>
                            <a:schemeClr val="bg1"/>
                          </a:solidFill>
                        </a:rPr>
                        <a:t>Objetivo de la auditoría</a:t>
                      </a:r>
                    </a:p>
                  </a:txBody>
                  <a:tcPr/>
                </a:tc>
                <a:tc>
                  <a:txBody>
                    <a:bodyPr/>
                    <a:lstStyle/>
                    <a:p>
                      <a:r>
                        <a:rPr lang="es-MX" sz="1600" dirty="0"/>
                        <a:t>Evaluar si la CDI mediante este programa está logrando que la población indígena se haga de los medios para tener ingresos propios.</a:t>
                      </a:r>
                    </a:p>
                  </a:txBody>
                  <a:tcPr/>
                </a:tc>
                <a:extLst>
                  <a:ext uri="{0D108BD9-81ED-4DB2-BD59-A6C34878D82A}">
                    <a16:rowId xmlns:a16="http://schemas.microsoft.com/office/drawing/2014/main" val="40832242"/>
                  </a:ext>
                </a:extLst>
              </a:tr>
              <a:tr h="370840">
                <a:tc>
                  <a:txBody>
                    <a:bodyPr/>
                    <a:lstStyle/>
                    <a:p>
                      <a:pPr algn="ctr"/>
                      <a:r>
                        <a:rPr lang="es-MX" sz="1600" dirty="0">
                          <a:solidFill>
                            <a:schemeClr val="bg1"/>
                          </a:solidFill>
                        </a:rPr>
                        <a:t>Hipótesis general</a:t>
                      </a:r>
                    </a:p>
                  </a:txBody>
                  <a:tcPr/>
                </a:tc>
                <a:tc>
                  <a:txBody>
                    <a:bodyPr/>
                    <a:lstStyle/>
                    <a:p>
                      <a:r>
                        <a:rPr lang="es-MX" sz="1600" dirty="0"/>
                        <a:t>Con los apoyos otorgados por el programa, la CDI está logrando que la población indígena desarrolle proyectos productivos como medio para obtener ingresos propios.</a:t>
                      </a:r>
                    </a:p>
                  </a:txBody>
                  <a:tcPr/>
                </a:tc>
                <a:extLst>
                  <a:ext uri="{0D108BD9-81ED-4DB2-BD59-A6C34878D82A}">
                    <a16:rowId xmlns:a16="http://schemas.microsoft.com/office/drawing/2014/main" val="2072992397"/>
                  </a:ext>
                </a:extLst>
              </a:tr>
            </a:tbl>
          </a:graphicData>
        </a:graphic>
      </p:graphicFrame>
    </p:spTree>
    <p:extLst>
      <p:ext uri="{BB962C8B-B14F-4D97-AF65-F5344CB8AC3E}">
        <p14:creationId xmlns:p14="http://schemas.microsoft.com/office/powerpoint/2010/main" val="188723012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0E29B03-C965-4FB5-B16E-8D5CBC9296A9}"/>
              </a:ext>
            </a:extLst>
          </p:cNvPr>
          <p:cNvGraphicFramePr>
            <a:graphicFrameLocks noGrp="1"/>
          </p:cNvGraphicFramePr>
          <p:nvPr/>
        </p:nvGraphicFramePr>
        <p:xfrm>
          <a:off x="645953" y="1055227"/>
          <a:ext cx="10930855" cy="2743200"/>
        </p:xfrm>
        <a:graphic>
          <a:graphicData uri="http://schemas.openxmlformats.org/drawingml/2006/table">
            <a:tbl>
              <a:tblPr firstRow="1" bandRow="1">
                <a:tableStyleId>{5C22544A-7EE6-4342-B048-85BDC9FD1C3A}</a:tableStyleId>
              </a:tblPr>
              <a:tblGrid>
                <a:gridCol w="2186171">
                  <a:extLst>
                    <a:ext uri="{9D8B030D-6E8A-4147-A177-3AD203B41FA5}">
                      <a16:colId xmlns:a16="http://schemas.microsoft.com/office/drawing/2014/main" val="2036382378"/>
                    </a:ext>
                  </a:extLst>
                </a:gridCol>
                <a:gridCol w="1555318">
                  <a:extLst>
                    <a:ext uri="{9D8B030D-6E8A-4147-A177-3AD203B41FA5}">
                      <a16:colId xmlns:a16="http://schemas.microsoft.com/office/drawing/2014/main" val="3034187311"/>
                    </a:ext>
                  </a:extLst>
                </a:gridCol>
                <a:gridCol w="1753299">
                  <a:extLst>
                    <a:ext uri="{9D8B030D-6E8A-4147-A177-3AD203B41FA5}">
                      <a16:colId xmlns:a16="http://schemas.microsoft.com/office/drawing/2014/main" val="539839359"/>
                    </a:ext>
                  </a:extLst>
                </a:gridCol>
                <a:gridCol w="1879134">
                  <a:extLst>
                    <a:ext uri="{9D8B030D-6E8A-4147-A177-3AD203B41FA5}">
                      <a16:colId xmlns:a16="http://schemas.microsoft.com/office/drawing/2014/main" val="1326789811"/>
                    </a:ext>
                  </a:extLst>
                </a:gridCol>
                <a:gridCol w="3556933">
                  <a:extLst>
                    <a:ext uri="{9D8B030D-6E8A-4147-A177-3AD203B41FA5}">
                      <a16:colId xmlns:a16="http://schemas.microsoft.com/office/drawing/2014/main" val="1565026525"/>
                    </a:ext>
                  </a:extLst>
                </a:gridCol>
              </a:tblGrid>
              <a:tr h="370840">
                <a:tc>
                  <a:txBody>
                    <a:bodyPr/>
                    <a:lstStyle/>
                    <a:p>
                      <a:pPr algn="ctr"/>
                      <a:r>
                        <a:rPr lang="es-MX" dirty="0">
                          <a:solidFill>
                            <a:schemeClr val="bg1"/>
                          </a:solidFill>
                        </a:rPr>
                        <a:t>Delimitación de la ejecución de la auditoría (asociado a los hilos conductores)</a:t>
                      </a:r>
                    </a:p>
                  </a:txBody>
                  <a:tcPr/>
                </a:tc>
                <a:tc>
                  <a:txBody>
                    <a:bodyPr/>
                    <a:lstStyle/>
                    <a:p>
                      <a:pPr algn="ctr"/>
                      <a:r>
                        <a:rPr lang="es-MX" dirty="0">
                          <a:solidFill>
                            <a:schemeClr val="bg1"/>
                          </a:solidFill>
                        </a:rPr>
                        <a:t>Objetivo específico</a:t>
                      </a:r>
                    </a:p>
                  </a:txBody>
                  <a:tcPr/>
                </a:tc>
                <a:tc>
                  <a:txBody>
                    <a:bodyPr/>
                    <a:lstStyle/>
                    <a:p>
                      <a:pPr algn="ctr"/>
                      <a:r>
                        <a:rPr lang="es-MX" dirty="0">
                          <a:solidFill>
                            <a:schemeClr val="bg1"/>
                          </a:solidFill>
                        </a:rPr>
                        <a:t>Pregunta de auditoría</a:t>
                      </a:r>
                    </a:p>
                  </a:txBody>
                  <a:tcPr/>
                </a:tc>
                <a:tc>
                  <a:txBody>
                    <a:bodyPr/>
                    <a:lstStyle/>
                    <a:p>
                      <a:pPr algn="ctr"/>
                      <a:r>
                        <a:rPr lang="es-MX" dirty="0">
                          <a:solidFill>
                            <a:schemeClr val="bg1"/>
                          </a:solidFill>
                        </a:rPr>
                        <a:t>Hipótesis de trabajo</a:t>
                      </a:r>
                    </a:p>
                  </a:txBody>
                  <a:tcPr/>
                </a:tc>
                <a:tc>
                  <a:txBody>
                    <a:bodyPr/>
                    <a:lstStyle/>
                    <a:p>
                      <a:pPr algn="ctr"/>
                      <a:r>
                        <a:rPr lang="es-MX" dirty="0">
                          <a:solidFill>
                            <a:schemeClr val="bg1"/>
                          </a:solidFill>
                        </a:rPr>
                        <a:t>Diseño de experimento de la hipótesis</a:t>
                      </a:r>
                    </a:p>
                  </a:txBody>
                  <a:tcPr/>
                </a:tc>
                <a:extLst>
                  <a:ext uri="{0D108BD9-81ED-4DB2-BD59-A6C34878D82A}">
                    <a16:rowId xmlns:a16="http://schemas.microsoft.com/office/drawing/2014/main" val="3169457560"/>
                  </a:ext>
                </a:extLst>
              </a:tr>
              <a:tr h="370840">
                <a:tc>
                  <a:txBody>
                    <a:bodyPr/>
                    <a:lstStyle/>
                    <a:p>
                      <a:pPr algn="ctr"/>
                      <a:r>
                        <a:rPr lang="es-MX" dirty="0"/>
                        <a:t>Hilo conductor:</a:t>
                      </a:r>
                    </a:p>
                    <a:p>
                      <a:pPr algn="ctr"/>
                      <a:endParaRPr lang="es-MX" dirty="0"/>
                    </a:p>
                    <a:p>
                      <a:pPr algn="ctr"/>
                      <a:r>
                        <a:rPr lang="es-MX" dirty="0"/>
                        <a:t>Desarrollo de proyectos productivos.</a:t>
                      </a:r>
                    </a:p>
                    <a:p>
                      <a:pPr algn="ctr"/>
                      <a:endParaRPr lang="es-MX" dirty="0"/>
                    </a:p>
                    <a:p>
                      <a:pPr algn="ctr"/>
                      <a:r>
                        <a:rPr lang="es-MX" dirty="0"/>
                        <a:t>Vertiente: eficacia</a:t>
                      </a:r>
                    </a:p>
                  </a:txBody>
                  <a:tcPr/>
                </a:tc>
                <a:tc>
                  <a:txBody>
                    <a:bodyPr/>
                    <a:lstStyle/>
                    <a:p>
                      <a:pPr algn="ctr"/>
                      <a:r>
                        <a:rPr lang="es-MX" dirty="0"/>
                        <a:t>Evaluar si los subsidios, la asistencia y la capacitación que otorga el programa están generando proyectos productivos sostenibles en el tiempo.</a:t>
                      </a:r>
                    </a:p>
                  </a:txBody>
                  <a:tcPr/>
                </a:tc>
                <a:tc>
                  <a:txBody>
                    <a:bodyPr/>
                    <a:lstStyle/>
                    <a:p>
                      <a:pPr algn="ctr"/>
                      <a:r>
                        <a:rPr lang="es-MX" dirty="0"/>
                        <a:t>¿Los apoyos otorgados han logrado implementar proyectos productivos sostenibles?</a:t>
                      </a:r>
                    </a:p>
                  </a:txBody>
                  <a:tcPr/>
                </a:tc>
                <a:tc>
                  <a:txBody>
                    <a:bodyPr/>
                    <a:lstStyle/>
                    <a:p>
                      <a:pPr algn="ctr"/>
                      <a:r>
                        <a:rPr lang="es-MX" dirty="0"/>
                        <a:t>No hay una asociación significativa entre los apoyos otorgados y la generación de proyectos productivos que sobreviven al menos tres años y generen ganancias.</a:t>
                      </a:r>
                    </a:p>
                  </a:txBody>
                  <a:tcPr/>
                </a:tc>
                <a:tc>
                  <a:txBody>
                    <a:bodyPr/>
                    <a:lstStyle/>
                    <a:p>
                      <a:pPr algn="ctr"/>
                      <a:r>
                        <a:rPr lang="es-MX" dirty="0"/>
                        <a:t>Procedimiento de auditoría:</a:t>
                      </a:r>
                    </a:p>
                    <a:p>
                      <a:pPr algn="ctr"/>
                      <a:endParaRPr lang="es-MX" dirty="0"/>
                    </a:p>
                    <a:p>
                      <a:pPr algn="ctr"/>
                      <a:r>
                        <a:rPr lang="es-MX" dirty="0"/>
                        <a:t>Analizar la base de datos de los proyectos productivos apoyados y generados desde el inicio de operación a la fecha, para calcular su tiempo de supervivencia al año sujeto de revisión, su margen de ganancia y clasificarlos por tipo de proyecto.</a:t>
                      </a:r>
                    </a:p>
                  </a:txBody>
                  <a:tcPr/>
                </a:tc>
                <a:extLst>
                  <a:ext uri="{0D108BD9-81ED-4DB2-BD59-A6C34878D82A}">
                    <a16:rowId xmlns:a16="http://schemas.microsoft.com/office/drawing/2014/main" val="2068946042"/>
                  </a:ext>
                </a:extLst>
              </a:tr>
            </a:tbl>
          </a:graphicData>
        </a:graphic>
      </p:graphicFrame>
      <p:pic>
        <p:nvPicPr>
          <p:cNvPr id="5" name="Gráfico 4" descr="Investigación">
            <a:hlinkClick r:id="rId2" action="ppaction://hlinksldjump"/>
            <a:extLst>
              <a:ext uri="{FF2B5EF4-FFF2-40B4-BE49-F238E27FC236}">
                <a16:creationId xmlns:a16="http://schemas.microsoft.com/office/drawing/2014/main" id="{404AF1C3-92CF-4568-A10B-0D91AE05A8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1011" y="5647888"/>
            <a:ext cx="914400" cy="914400"/>
          </a:xfrm>
          <a:prstGeom prst="rect">
            <a:avLst/>
          </a:prstGeom>
        </p:spPr>
      </p:pic>
    </p:spTree>
    <p:extLst>
      <p:ext uri="{BB962C8B-B14F-4D97-AF65-F5344CB8AC3E}">
        <p14:creationId xmlns:p14="http://schemas.microsoft.com/office/powerpoint/2010/main" val="375652578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30CC3-BB77-4D00-8476-E217AF3466D4}"/>
              </a:ext>
            </a:extLst>
          </p:cNvPr>
          <p:cNvSpPr>
            <a:spLocks noGrp="1"/>
          </p:cNvSpPr>
          <p:nvPr>
            <p:ph type="title"/>
          </p:nvPr>
        </p:nvSpPr>
        <p:spPr>
          <a:xfrm>
            <a:off x="838200" y="365125"/>
            <a:ext cx="10515600" cy="683499"/>
          </a:xfrm>
        </p:spPr>
        <p:txBody>
          <a:bodyPr>
            <a:normAutofit/>
          </a:bodyPr>
          <a:lstStyle/>
          <a:p>
            <a:pPr algn="ctr"/>
            <a:r>
              <a:rPr lang="es-MX" sz="2800" b="1" dirty="0"/>
              <a:t>Mapa de la auditoría</a:t>
            </a:r>
          </a:p>
        </p:txBody>
      </p:sp>
      <p:sp>
        <p:nvSpPr>
          <p:cNvPr id="4" name="CuadroTexto 3">
            <a:extLst>
              <a:ext uri="{FF2B5EF4-FFF2-40B4-BE49-F238E27FC236}">
                <a16:creationId xmlns:a16="http://schemas.microsoft.com/office/drawing/2014/main" id="{CA8D36FD-26BE-49F7-9C2B-05089BA0FD79}"/>
              </a:ext>
            </a:extLst>
          </p:cNvPr>
          <p:cNvSpPr txBox="1"/>
          <p:nvPr/>
        </p:nvSpPr>
        <p:spPr>
          <a:xfrm>
            <a:off x="1138106" y="1030467"/>
            <a:ext cx="9915787" cy="1754326"/>
          </a:xfrm>
          <a:prstGeom prst="rect">
            <a:avLst/>
          </a:prstGeom>
          <a:noFill/>
        </p:spPr>
        <p:txBody>
          <a:bodyPr wrap="square" rtlCol="0">
            <a:spAutoFit/>
          </a:bodyPr>
          <a:lstStyle/>
          <a:p>
            <a:pPr algn="just"/>
            <a:r>
              <a:rPr lang="es-MX" dirty="0"/>
              <a:t>Una vez que el auditor ha comprendido correctamente el programa y/o política pública y el problema que pretende atender; ha precisado los busilis y los hilos conductores; ha definido un objetivo general de auditoría apropiado y su correspondiente hipótesis general y sus respectivas pruebas de auditoría, entonces construirá el mapa o esquema correspondiente.</a:t>
            </a:r>
          </a:p>
          <a:p>
            <a:pPr algn="just"/>
            <a:endParaRPr lang="es-MX" dirty="0"/>
          </a:p>
          <a:p>
            <a:pPr algn="just"/>
            <a:r>
              <a:rPr lang="es-MX" dirty="0"/>
              <a:t>Partirá del objetivo general y se abrirá en los hilos y sub hilos conductores que guiarán la revisión.</a:t>
            </a:r>
          </a:p>
        </p:txBody>
      </p:sp>
      <p:sp>
        <p:nvSpPr>
          <p:cNvPr id="5" name="Título 1">
            <a:extLst>
              <a:ext uri="{FF2B5EF4-FFF2-40B4-BE49-F238E27FC236}">
                <a16:creationId xmlns:a16="http://schemas.microsoft.com/office/drawing/2014/main" id="{CF585630-7EAF-4D15-A42A-F14289D30E3E}"/>
              </a:ext>
            </a:extLst>
          </p:cNvPr>
          <p:cNvSpPr txBox="1">
            <a:spLocks/>
          </p:cNvSpPr>
          <p:nvPr/>
        </p:nvSpPr>
        <p:spPr>
          <a:xfrm>
            <a:off x="906710" y="2784793"/>
            <a:ext cx="10515600" cy="68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t>Programa de trabajo</a:t>
            </a:r>
          </a:p>
        </p:txBody>
      </p:sp>
      <p:sp>
        <p:nvSpPr>
          <p:cNvPr id="6" name="CuadroTexto 5">
            <a:extLst>
              <a:ext uri="{FF2B5EF4-FFF2-40B4-BE49-F238E27FC236}">
                <a16:creationId xmlns:a16="http://schemas.microsoft.com/office/drawing/2014/main" id="{97C86380-AE43-46CA-AF84-D7A66DEF07FA}"/>
              </a:ext>
            </a:extLst>
          </p:cNvPr>
          <p:cNvSpPr txBox="1"/>
          <p:nvPr/>
        </p:nvSpPr>
        <p:spPr>
          <a:xfrm>
            <a:off x="1138106" y="3372393"/>
            <a:ext cx="9915787" cy="646331"/>
          </a:xfrm>
          <a:prstGeom prst="rect">
            <a:avLst/>
          </a:prstGeom>
          <a:noFill/>
        </p:spPr>
        <p:txBody>
          <a:bodyPr wrap="square" rtlCol="0">
            <a:spAutoFit/>
          </a:bodyPr>
          <a:lstStyle/>
          <a:p>
            <a:pPr algn="just"/>
            <a:r>
              <a:rPr lang="es-MX" dirty="0"/>
              <a:t>Comprenderá las actividades, fechas y responsables para cumplir en tiempo y forma con las labores de la auditoría.</a:t>
            </a:r>
          </a:p>
        </p:txBody>
      </p:sp>
      <p:sp>
        <p:nvSpPr>
          <p:cNvPr id="7" name="Título 1">
            <a:extLst>
              <a:ext uri="{FF2B5EF4-FFF2-40B4-BE49-F238E27FC236}">
                <a16:creationId xmlns:a16="http://schemas.microsoft.com/office/drawing/2014/main" id="{1F00AC61-7AC3-4D12-9EE0-B6005899B076}"/>
              </a:ext>
            </a:extLst>
          </p:cNvPr>
          <p:cNvSpPr txBox="1">
            <a:spLocks/>
          </p:cNvSpPr>
          <p:nvPr/>
        </p:nvSpPr>
        <p:spPr>
          <a:xfrm>
            <a:off x="906710" y="4018724"/>
            <a:ext cx="10515600" cy="68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t>Integración del equipo auditor</a:t>
            </a:r>
          </a:p>
        </p:txBody>
      </p:sp>
      <p:sp>
        <p:nvSpPr>
          <p:cNvPr id="8" name="CuadroTexto 7">
            <a:extLst>
              <a:ext uri="{FF2B5EF4-FFF2-40B4-BE49-F238E27FC236}">
                <a16:creationId xmlns:a16="http://schemas.microsoft.com/office/drawing/2014/main" id="{1462E01B-2C1A-4797-8FC8-81F55A62021F}"/>
              </a:ext>
            </a:extLst>
          </p:cNvPr>
          <p:cNvSpPr txBox="1"/>
          <p:nvPr/>
        </p:nvSpPr>
        <p:spPr>
          <a:xfrm>
            <a:off x="1138105" y="4702223"/>
            <a:ext cx="9915787" cy="646331"/>
          </a:xfrm>
          <a:prstGeom prst="rect">
            <a:avLst/>
          </a:prstGeom>
          <a:noFill/>
        </p:spPr>
        <p:txBody>
          <a:bodyPr wrap="square" rtlCol="0">
            <a:spAutoFit/>
          </a:bodyPr>
          <a:lstStyle/>
          <a:p>
            <a:pPr algn="just"/>
            <a:r>
              <a:rPr lang="es-MX" dirty="0"/>
              <a:t>En la </a:t>
            </a:r>
            <a:r>
              <a:rPr lang="es-MX" dirty="0" err="1"/>
              <a:t>Auditina</a:t>
            </a:r>
            <a:r>
              <a:rPr lang="es-MX" dirty="0"/>
              <a:t> se incluirá a los integrantes del equipo de auditores: nombre del servidor público, profesión, puesto y años de experiencia en fiscalización.</a:t>
            </a:r>
          </a:p>
        </p:txBody>
      </p:sp>
      <p:sp>
        <p:nvSpPr>
          <p:cNvPr id="9" name="Título 1">
            <a:extLst>
              <a:ext uri="{FF2B5EF4-FFF2-40B4-BE49-F238E27FC236}">
                <a16:creationId xmlns:a16="http://schemas.microsoft.com/office/drawing/2014/main" id="{EA805612-4D0F-44DD-8132-97219843AA06}"/>
              </a:ext>
            </a:extLst>
          </p:cNvPr>
          <p:cNvSpPr txBox="1">
            <a:spLocks/>
          </p:cNvSpPr>
          <p:nvPr/>
        </p:nvSpPr>
        <p:spPr>
          <a:xfrm>
            <a:off x="966831" y="5348554"/>
            <a:ext cx="10515600" cy="68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t>Manifestación de no existencia de conflicto de intereses</a:t>
            </a:r>
          </a:p>
        </p:txBody>
      </p:sp>
      <p:sp>
        <p:nvSpPr>
          <p:cNvPr id="10" name="CuadroTexto 9">
            <a:extLst>
              <a:ext uri="{FF2B5EF4-FFF2-40B4-BE49-F238E27FC236}">
                <a16:creationId xmlns:a16="http://schemas.microsoft.com/office/drawing/2014/main" id="{E26FA83E-6420-43A5-A75F-EAA8FB6E8B42}"/>
              </a:ext>
            </a:extLst>
          </p:cNvPr>
          <p:cNvSpPr txBox="1"/>
          <p:nvPr/>
        </p:nvSpPr>
        <p:spPr>
          <a:xfrm>
            <a:off x="1138105" y="5936154"/>
            <a:ext cx="9915787" cy="646331"/>
          </a:xfrm>
          <a:prstGeom prst="rect">
            <a:avLst/>
          </a:prstGeom>
          <a:noFill/>
        </p:spPr>
        <p:txBody>
          <a:bodyPr wrap="square" rtlCol="0">
            <a:spAutoFit/>
          </a:bodyPr>
          <a:lstStyle/>
          <a:p>
            <a:pPr algn="just"/>
            <a:r>
              <a:rPr lang="es-MX" dirty="0"/>
              <a:t>Cada integrante del equipo de trabajo deberá firmar una carta en la que manifieste la no existencia de conflicto de intereses.</a:t>
            </a:r>
          </a:p>
        </p:txBody>
      </p:sp>
      <p:pic>
        <p:nvPicPr>
          <p:cNvPr id="11" name="Gráfico 10" descr="Investigación">
            <a:hlinkClick r:id="rId2" action="ppaction://hlinksldjump"/>
            <a:extLst>
              <a:ext uri="{FF2B5EF4-FFF2-40B4-BE49-F238E27FC236}">
                <a16:creationId xmlns:a16="http://schemas.microsoft.com/office/drawing/2014/main" id="{198FA657-A6D4-430B-BA88-8BDE0B32E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5110" y="5537685"/>
            <a:ext cx="914400" cy="914400"/>
          </a:xfrm>
          <a:prstGeom prst="rect">
            <a:avLst/>
          </a:prstGeom>
        </p:spPr>
      </p:pic>
    </p:spTree>
    <p:extLst>
      <p:ext uri="{BB962C8B-B14F-4D97-AF65-F5344CB8AC3E}">
        <p14:creationId xmlns:p14="http://schemas.microsoft.com/office/powerpoint/2010/main" val="380061754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8986E-654B-4678-916A-95048677345C}"/>
              </a:ext>
            </a:extLst>
          </p:cNvPr>
          <p:cNvSpPr>
            <a:spLocks noGrp="1"/>
          </p:cNvSpPr>
          <p:nvPr>
            <p:ph type="title"/>
          </p:nvPr>
        </p:nvSpPr>
        <p:spPr/>
        <p:txBody>
          <a:bodyPr/>
          <a:lstStyle/>
          <a:p>
            <a:r>
              <a:rPr lang="es-MX" dirty="0"/>
              <a:t>Subtema 2.4</a:t>
            </a:r>
          </a:p>
        </p:txBody>
      </p:sp>
      <p:sp>
        <p:nvSpPr>
          <p:cNvPr id="3" name="Marcador de texto 2">
            <a:extLst>
              <a:ext uri="{FF2B5EF4-FFF2-40B4-BE49-F238E27FC236}">
                <a16:creationId xmlns:a16="http://schemas.microsoft.com/office/drawing/2014/main" id="{3842CFEC-AE62-4E80-B9BD-FABBDD3C1A5E}"/>
              </a:ext>
            </a:extLst>
          </p:cNvPr>
          <p:cNvSpPr>
            <a:spLocks noGrp="1"/>
          </p:cNvSpPr>
          <p:nvPr>
            <p:ph type="body" sz="half" idx="1"/>
          </p:nvPr>
        </p:nvSpPr>
        <p:spPr>
          <a:xfrm>
            <a:off x="831850" y="2956561"/>
            <a:ext cx="10515600" cy="472439"/>
          </a:xfrm>
        </p:spPr>
        <p:txBody>
          <a:bodyPr/>
          <a:lstStyle/>
          <a:p>
            <a:pPr algn="ctr"/>
            <a:r>
              <a:rPr lang="es-MX" dirty="0">
                <a:solidFill>
                  <a:srgbClr val="990033"/>
                </a:solidFill>
              </a:rPr>
              <a:t>ISSAI (INTOSAI): 100, 300 y 3000</a:t>
            </a:r>
          </a:p>
        </p:txBody>
      </p:sp>
      <p:sp>
        <p:nvSpPr>
          <p:cNvPr id="4" name="Marcador de número de diapositiva 3">
            <a:extLst>
              <a:ext uri="{FF2B5EF4-FFF2-40B4-BE49-F238E27FC236}">
                <a16:creationId xmlns:a16="http://schemas.microsoft.com/office/drawing/2014/main" id="{499D7465-4891-4314-9B56-5D06032413D7}"/>
              </a:ext>
            </a:extLst>
          </p:cNvPr>
          <p:cNvSpPr>
            <a:spLocks noGrp="1"/>
          </p:cNvSpPr>
          <p:nvPr>
            <p:ph type="sldNum" sz="quarter" idx="2"/>
          </p:nvPr>
        </p:nvSpPr>
        <p:spPr/>
        <p:txBody>
          <a:bodyPr/>
          <a:lstStyle/>
          <a:p>
            <a:fld id="{86CB4B4D-7CA3-9044-876B-883B54F8677D}" type="slidenum">
              <a:rPr lang="es-MX" smtClean="0"/>
              <a:t>38</a:t>
            </a:fld>
            <a:endParaRPr lang="es-MX"/>
          </a:p>
        </p:txBody>
      </p:sp>
      <p:pic>
        <p:nvPicPr>
          <p:cNvPr id="6" name="Imagen 5">
            <a:extLst>
              <a:ext uri="{FF2B5EF4-FFF2-40B4-BE49-F238E27FC236}">
                <a16:creationId xmlns:a16="http://schemas.microsoft.com/office/drawing/2014/main" id="{0C848E9F-03F5-407E-9980-EAE5E375F92A}"/>
              </a:ext>
            </a:extLst>
          </p:cNvPr>
          <p:cNvPicPr>
            <a:picLocks noChangeAspect="1"/>
          </p:cNvPicPr>
          <p:nvPr/>
        </p:nvPicPr>
        <p:blipFill>
          <a:blip r:embed="rId2"/>
          <a:stretch>
            <a:fillRect/>
          </a:stretch>
        </p:blipFill>
        <p:spPr>
          <a:xfrm rot="20327766">
            <a:off x="7050868" y="3199726"/>
            <a:ext cx="4047500" cy="2134945"/>
          </a:xfrm>
          <a:prstGeom prst="rect">
            <a:avLst/>
          </a:prstGeom>
        </p:spPr>
      </p:pic>
      <p:sp>
        <p:nvSpPr>
          <p:cNvPr id="7" name="Rectángulo 6">
            <a:extLst>
              <a:ext uri="{FF2B5EF4-FFF2-40B4-BE49-F238E27FC236}">
                <a16:creationId xmlns:a16="http://schemas.microsoft.com/office/drawing/2014/main" id="{14C33847-F0D1-4260-A69D-6D75AA99F7AA}"/>
              </a:ext>
            </a:extLst>
          </p:cNvPr>
          <p:cNvSpPr/>
          <p:nvPr/>
        </p:nvSpPr>
        <p:spPr>
          <a:xfrm>
            <a:off x="5390216" y="4019187"/>
            <a:ext cx="806631"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2019</a:t>
            </a:r>
          </a:p>
        </p:txBody>
      </p:sp>
    </p:spTree>
    <p:extLst>
      <p:ext uri="{BB962C8B-B14F-4D97-AF65-F5344CB8AC3E}">
        <p14:creationId xmlns:p14="http://schemas.microsoft.com/office/powerpoint/2010/main" val="336993292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EC97805-5BD0-418B-94EB-3F552990040D}"/>
              </a:ext>
            </a:extLst>
          </p:cNvPr>
          <p:cNvSpPr>
            <a:spLocks noGrp="1"/>
          </p:cNvSpPr>
          <p:nvPr>
            <p:ph type="title"/>
          </p:nvPr>
        </p:nvSpPr>
        <p:spPr/>
        <p:txBody>
          <a:bodyPr/>
          <a:lstStyle/>
          <a:p>
            <a:pPr algn="ctr"/>
            <a:r>
              <a:rPr lang="es-MX" dirty="0"/>
              <a:t>INTOSAI</a:t>
            </a:r>
          </a:p>
        </p:txBody>
      </p:sp>
      <p:sp>
        <p:nvSpPr>
          <p:cNvPr id="6" name="Marcador de texto 5">
            <a:extLst>
              <a:ext uri="{FF2B5EF4-FFF2-40B4-BE49-F238E27FC236}">
                <a16:creationId xmlns:a16="http://schemas.microsoft.com/office/drawing/2014/main" id="{1EE53E15-917F-4FC9-BB7C-53D65FE978A0}"/>
              </a:ext>
            </a:extLst>
          </p:cNvPr>
          <p:cNvSpPr>
            <a:spLocks noGrp="1"/>
          </p:cNvSpPr>
          <p:nvPr>
            <p:ph type="body" sz="half" idx="1"/>
          </p:nvPr>
        </p:nvSpPr>
        <p:spPr>
          <a:xfrm>
            <a:off x="4785359" y="1209039"/>
            <a:ext cx="6568441" cy="2357121"/>
          </a:xfrm>
        </p:spPr>
        <p:txBody>
          <a:bodyPr/>
          <a:lstStyle/>
          <a:p>
            <a:pPr algn="just">
              <a:lnSpc>
                <a:spcPct val="150000"/>
              </a:lnSpc>
            </a:pPr>
            <a:r>
              <a:rPr lang="es-MX" dirty="0"/>
              <a:t>Las Normas de la INTOSAI son emitidas por la Organización Internacional de Entidades Fiscalizadoras Superiores (INTOSAI) como parte del Marco INTOSAI de Pronunciamientos Profesionales.</a:t>
            </a:r>
          </a:p>
        </p:txBody>
      </p:sp>
      <p:sp>
        <p:nvSpPr>
          <p:cNvPr id="4" name="Marcador de número de diapositiva 3">
            <a:extLst>
              <a:ext uri="{FF2B5EF4-FFF2-40B4-BE49-F238E27FC236}">
                <a16:creationId xmlns:a16="http://schemas.microsoft.com/office/drawing/2014/main" id="{038DDEEB-2156-411B-9C40-ABC1FA02E07D}"/>
              </a:ext>
            </a:extLst>
          </p:cNvPr>
          <p:cNvSpPr>
            <a:spLocks noGrp="1"/>
          </p:cNvSpPr>
          <p:nvPr>
            <p:ph type="sldNum" sz="quarter" idx="2"/>
          </p:nvPr>
        </p:nvSpPr>
        <p:spPr/>
        <p:txBody>
          <a:bodyPr/>
          <a:lstStyle/>
          <a:p>
            <a:fld id="{86CB4B4D-7CA3-9044-876B-883B54F8677D}" type="slidenum">
              <a:rPr lang="es-MX" smtClean="0"/>
              <a:t>39</a:t>
            </a:fld>
            <a:endParaRPr lang="es-MX"/>
          </a:p>
        </p:txBody>
      </p:sp>
      <p:sp>
        <p:nvSpPr>
          <p:cNvPr id="7" name="Rectángulo 6">
            <a:extLst>
              <a:ext uri="{FF2B5EF4-FFF2-40B4-BE49-F238E27FC236}">
                <a16:creationId xmlns:a16="http://schemas.microsoft.com/office/drawing/2014/main" id="{42CD4566-FF00-48A2-9357-339AD4DFA249}"/>
              </a:ext>
            </a:extLst>
          </p:cNvPr>
          <p:cNvSpPr/>
          <p:nvPr/>
        </p:nvSpPr>
        <p:spPr>
          <a:xfrm>
            <a:off x="7320584" y="4140273"/>
            <a:ext cx="1939955" cy="461665"/>
          </a:xfrm>
          <a:prstGeom prst="rect">
            <a:avLst/>
          </a:prstGeom>
          <a:noFill/>
        </p:spPr>
        <p:txBody>
          <a:bodyPr wrap="none" lIns="91440" tIns="45720" rIns="91440" bIns="45720">
            <a:spAutoFit/>
          </a:bodyPr>
          <a:lstStyle/>
          <a:p>
            <a:pPr algn="ctr"/>
            <a:r>
              <a:rPr lang="es-ES" sz="2400" b="0" cap="none" spc="0" dirty="0">
                <a:ln w="0"/>
                <a:solidFill>
                  <a:schemeClr val="tx1"/>
                </a:solidFill>
              </a:rPr>
              <a:t>www.issai.org</a:t>
            </a:r>
          </a:p>
        </p:txBody>
      </p:sp>
    </p:spTree>
    <p:extLst>
      <p:ext uri="{BB962C8B-B14F-4D97-AF65-F5344CB8AC3E}">
        <p14:creationId xmlns:p14="http://schemas.microsoft.com/office/powerpoint/2010/main" val="37297636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8986E-654B-4678-916A-95048677345C}"/>
              </a:ext>
            </a:extLst>
          </p:cNvPr>
          <p:cNvSpPr>
            <a:spLocks noGrp="1"/>
          </p:cNvSpPr>
          <p:nvPr>
            <p:ph type="title"/>
          </p:nvPr>
        </p:nvSpPr>
        <p:spPr/>
        <p:txBody>
          <a:bodyPr/>
          <a:lstStyle/>
          <a:p>
            <a:r>
              <a:rPr lang="es-MX" dirty="0"/>
              <a:t>2.1. Normas Profesionales de Auditoría del SNF</a:t>
            </a:r>
          </a:p>
        </p:txBody>
      </p:sp>
      <p:sp>
        <p:nvSpPr>
          <p:cNvPr id="3" name="Marcador de texto 2">
            <a:extLst>
              <a:ext uri="{FF2B5EF4-FFF2-40B4-BE49-F238E27FC236}">
                <a16:creationId xmlns:a16="http://schemas.microsoft.com/office/drawing/2014/main" id="{3842CFEC-AE62-4E80-B9BD-FABBDD3C1A5E}"/>
              </a:ext>
            </a:extLst>
          </p:cNvPr>
          <p:cNvSpPr>
            <a:spLocks noGrp="1"/>
          </p:cNvSpPr>
          <p:nvPr>
            <p:ph type="body" sz="half" idx="1"/>
          </p:nvPr>
        </p:nvSpPr>
        <p:spPr>
          <a:xfrm>
            <a:off x="831850" y="2956561"/>
            <a:ext cx="10515600" cy="472439"/>
          </a:xfrm>
        </p:spPr>
        <p:txBody>
          <a:bodyPr/>
          <a:lstStyle/>
          <a:p>
            <a:pPr algn="ctr"/>
            <a:r>
              <a:rPr lang="es-MX" dirty="0">
                <a:solidFill>
                  <a:srgbClr val="990033"/>
                </a:solidFill>
              </a:rPr>
              <a:t>NPA-SNF: ASF y SFP</a:t>
            </a:r>
          </a:p>
        </p:txBody>
      </p:sp>
      <p:sp>
        <p:nvSpPr>
          <p:cNvPr id="4" name="Marcador de número de diapositiva 3">
            <a:extLst>
              <a:ext uri="{FF2B5EF4-FFF2-40B4-BE49-F238E27FC236}">
                <a16:creationId xmlns:a16="http://schemas.microsoft.com/office/drawing/2014/main" id="{499D7465-4891-4314-9B56-5D06032413D7}"/>
              </a:ext>
            </a:extLst>
          </p:cNvPr>
          <p:cNvSpPr>
            <a:spLocks noGrp="1"/>
          </p:cNvSpPr>
          <p:nvPr>
            <p:ph type="sldNum" sz="quarter" idx="2"/>
          </p:nvPr>
        </p:nvSpPr>
        <p:spPr/>
        <p:txBody>
          <a:bodyPr/>
          <a:lstStyle/>
          <a:p>
            <a:fld id="{86CB4B4D-7CA3-9044-876B-883B54F8677D}" type="slidenum">
              <a:rPr lang="es-MX" smtClean="0"/>
              <a:t>4</a:t>
            </a:fld>
            <a:endParaRPr lang="es-MX"/>
          </a:p>
        </p:txBody>
      </p:sp>
    </p:spTree>
    <p:extLst>
      <p:ext uri="{BB962C8B-B14F-4D97-AF65-F5344CB8AC3E}">
        <p14:creationId xmlns:p14="http://schemas.microsoft.com/office/powerpoint/2010/main" val="2908894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59A65D-57E5-43F6-A3DC-C9313980F805}"/>
              </a:ext>
            </a:extLst>
          </p:cNvPr>
          <p:cNvSpPr>
            <a:spLocks noGrp="1"/>
          </p:cNvSpPr>
          <p:nvPr>
            <p:ph type="title"/>
          </p:nvPr>
        </p:nvSpPr>
        <p:spPr/>
        <p:txBody>
          <a:bodyPr/>
          <a:lstStyle/>
          <a:p>
            <a:pPr algn="ctr"/>
            <a:r>
              <a:rPr lang="es-MX" dirty="0"/>
              <a:t>Índice</a:t>
            </a:r>
          </a:p>
        </p:txBody>
      </p:sp>
      <p:sp>
        <p:nvSpPr>
          <p:cNvPr id="3" name="Marcador de texto 2">
            <a:extLst>
              <a:ext uri="{FF2B5EF4-FFF2-40B4-BE49-F238E27FC236}">
                <a16:creationId xmlns:a16="http://schemas.microsoft.com/office/drawing/2014/main" id="{B0FA9384-31A9-4B78-BF35-6B6063E3A50A}"/>
              </a:ext>
            </a:extLst>
          </p:cNvPr>
          <p:cNvSpPr>
            <a:spLocks noGrp="1"/>
          </p:cNvSpPr>
          <p:nvPr>
            <p:ph type="body" sz="half" idx="1"/>
          </p:nvPr>
        </p:nvSpPr>
        <p:spPr/>
        <p:txBody>
          <a:bodyPr/>
          <a:lstStyle/>
          <a:p>
            <a:pPr marL="342900" indent="-342900" algn="just">
              <a:buFont typeface="Wingdings" panose="05000000000000000000" pitchFamily="2" charset="2"/>
              <a:buChar char="v"/>
            </a:pPr>
            <a:r>
              <a:rPr lang="es-MX" dirty="0"/>
              <a:t>Independencia y ética.</a:t>
            </a:r>
          </a:p>
          <a:p>
            <a:pPr marL="342900" indent="-342900" algn="just">
              <a:buFont typeface="Wingdings" panose="05000000000000000000" pitchFamily="2" charset="2"/>
              <a:buChar char="v"/>
            </a:pPr>
            <a:r>
              <a:rPr lang="es-MX" dirty="0"/>
              <a:t>Destinatarios previstos y partes responsables.</a:t>
            </a:r>
          </a:p>
          <a:p>
            <a:pPr marL="342900" indent="-342900" algn="just">
              <a:buFont typeface="Wingdings" panose="05000000000000000000" pitchFamily="2" charset="2"/>
              <a:buChar char="v"/>
            </a:pPr>
            <a:r>
              <a:rPr lang="es-MX" dirty="0"/>
              <a:t>Asunto.</a:t>
            </a:r>
          </a:p>
          <a:p>
            <a:pPr marL="342900" indent="-342900" algn="just">
              <a:buFont typeface="Wingdings" panose="05000000000000000000" pitchFamily="2" charset="2"/>
              <a:buChar char="v"/>
            </a:pPr>
            <a:r>
              <a:rPr lang="es-MX" dirty="0"/>
              <a:t>Confianza y aseguramiento en la auditoría de desempeño.</a:t>
            </a:r>
          </a:p>
          <a:p>
            <a:pPr marL="342900" indent="-342900" algn="just">
              <a:buFont typeface="Wingdings" panose="05000000000000000000" pitchFamily="2" charset="2"/>
              <a:buChar char="v"/>
            </a:pPr>
            <a:r>
              <a:rPr lang="es-MX" dirty="0"/>
              <a:t>Objetivo (s) de la auditoría.</a:t>
            </a:r>
          </a:p>
          <a:p>
            <a:pPr marL="342900" indent="-342900" algn="just">
              <a:buFont typeface="Wingdings" panose="05000000000000000000" pitchFamily="2" charset="2"/>
              <a:buChar char="v"/>
            </a:pPr>
            <a:r>
              <a:rPr lang="es-MX" dirty="0"/>
              <a:t>Enfoque y riesgo de auditoría.</a:t>
            </a:r>
          </a:p>
          <a:p>
            <a:pPr marL="342900" indent="-342900" algn="just">
              <a:buFont typeface="Wingdings" panose="05000000000000000000" pitchFamily="2" charset="2"/>
              <a:buChar char="v"/>
            </a:pPr>
            <a:r>
              <a:rPr lang="es-MX" dirty="0"/>
              <a:t>Comunicación, habilidades, supervisión.</a:t>
            </a:r>
          </a:p>
          <a:p>
            <a:pPr marL="342900" indent="-342900" algn="just">
              <a:buFont typeface="Wingdings" panose="05000000000000000000" pitchFamily="2" charset="2"/>
              <a:buChar char="v"/>
            </a:pPr>
            <a:r>
              <a:rPr lang="es-MX" dirty="0"/>
              <a:t>Juicio y escepticismo profesional.</a:t>
            </a:r>
          </a:p>
          <a:p>
            <a:pPr marL="342900" indent="-342900" algn="just">
              <a:buFont typeface="Wingdings" panose="05000000000000000000" pitchFamily="2" charset="2"/>
              <a:buChar char="v"/>
            </a:pPr>
            <a:r>
              <a:rPr lang="es-MX" dirty="0"/>
              <a:t>Control de calidad.</a:t>
            </a:r>
          </a:p>
          <a:p>
            <a:pPr marL="342900" indent="-342900" algn="just">
              <a:buFont typeface="Wingdings" panose="05000000000000000000" pitchFamily="2" charset="2"/>
              <a:buChar char="v"/>
            </a:pPr>
            <a:r>
              <a:rPr lang="es-MX" dirty="0"/>
              <a:t>Materialidad y documentación.</a:t>
            </a:r>
          </a:p>
        </p:txBody>
      </p:sp>
      <p:sp>
        <p:nvSpPr>
          <p:cNvPr id="4" name="Marcador de número de diapositiva 3">
            <a:extLst>
              <a:ext uri="{FF2B5EF4-FFF2-40B4-BE49-F238E27FC236}">
                <a16:creationId xmlns:a16="http://schemas.microsoft.com/office/drawing/2014/main" id="{C1687024-FC41-4A6D-9240-2D5764026933}"/>
              </a:ext>
            </a:extLst>
          </p:cNvPr>
          <p:cNvSpPr>
            <a:spLocks noGrp="1"/>
          </p:cNvSpPr>
          <p:nvPr>
            <p:ph type="sldNum" sz="quarter" idx="2"/>
          </p:nvPr>
        </p:nvSpPr>
        <p:spPr/>
        <p:txBody>
          <a:bodyPr/>
          <a:lstStyle/>
          <a:p>
            <a:fld id="{86CB4B4D-7CA3-9044-876B-883B54F8677D}" type="slidenum">
              <a:rPr lang="es-MX" smtClean="0"/>
              <a:t>40</a:t>
            </a:fld>
            <a:endParaRPr lang="es-MX"/>
          </a:p>
        </p:txBody>
      </p:sp>
    </p:spTree>
    <p:extLst>
      <p:ext uri="{BB962C8B-B14F-4D97-AF65-F5344CB8AC3E}">
        <p14:creationId xmlns:p14="http://schemas.microsoft.com/office/powerpoint/2010/main" val="387605996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8986E-654B-4678-916A-95048677345C}"/>
              </a:ext>
            </a:extLst>
          </p:cNvPr>
          <p:cNvSpPr>
            <a:spLocks noGrp="1"/>
          </p:cNvSpPr>
          <p:nvPr>
            <p:ph type="title"/>
          </p:nvPr>
        </p:nvSpPr>
        <p:spPr>
          <a:xfrm>
            <a:off x="3751868" y="784706"/>
            <a:ext cx="7601932" cy="1806096"/>
          </a:xfrm>
        </p:spPr>
        <p:txBody>
          <a:bodyPr/>
          <a:lstStyle/>
          <a:p>
            <a:r>
              <a:rPr lang="es-MX" dirty="0"/>
              <a:t>Subtema 2.5</a:t>
            </a:r>
          </a:p>
        </p:txBody>
      </p:sp>
      <p:sp>
        <p:nvSpPr>
          <p:cNvPr id="3" name="Marcador de texto 2">
            <a:extLst>
              <a:ext uri="{FF2B5EF4-FFF2-40B4-BE49-F238E27FC236}">
                <a16:creationId xmlns:a16="http://schemas.microsoft.com/office/drawing/2014/main" id="{3842CFEC-AE62-4E80-B9BD-FABBDD3C1A5E}"/>
              </a:ext>
            </a:extLst>
          </p:cNvPr>
          <p:cNvSpPr>
            <a:spLocks noGrp="1"/>
          </p:cNvSpPr>
          <p:nvPr>
            <p:ph type="body" sz="half" idx="1"/>
          </p:nvPr>
        </p:nvSpPr>
        <p:spPr>
          <a:xfrm>
            <a:off x="4091232" y="2956561"/>
            <a:ext cx="7256217" cy="472439"/>
          </a:xfrm>
        </p:spPr>
        <p:txBody>
          <a:bodyPr/>
          <a:lstStyle/>
          <a:p>
            <a:pPr algn="ctr"/>
            <a:r>
              <a:rPr lang="es-MX" dirty="0">
                <a:solidFill>
                  <a:srgbClr val="990033"/>
                </a:solidFill>
              </a:rPr>
              <a:t>GUID 3920</a:t>
            </a:r>
          </a:p>
        </p:txBody>
      </p:sp>
      <p:sp>
        <p:nvSpPr>
          <p:cNvPr id="4" name="Marcador de número de diapositiva 3">
            <a:extLst>
              <a:ext uri="{FF2B5EF4-FFF2-40B4-BE49-F238E27FC236}">
                <a16:creationId xmlns:a16="http://schemas.microsoft.com/office/drawing/2014/main" id="{499D7465-4891-4314-9B56-5D06032413D7}"/>
              </a:ext>
            </a:extLst>
          </p:cNvPr>
          <p:cNvSpPr>
            <a:spLocks noGrp="1"/>
          </p:cNvSpPr>
          <p:nvPr>
            <p:ph type="sldNum" sz="quarter" idx="2"/>
          </p:nvPr>
        </p:nvSpPr>
        <p:spPr/>
        <p:txBody>
          <a:bodyPr/>
          <a:lstStyle/>
          <a:p>
            <a:fld id="{86CB4B4D-7CA3-9044-876B-883B54F8677D}" type="slidenum">
              <a:rPr lang="es-MX" smtClean="0"/>
              <a:t>41</a:t>
            </a:fld>
            <a:endParaRPr lang="es-MX"/>
          </a:p>
        </p:txBody>
      </p:sp>
      <p:pic>
        <p:nvPicPr>
          <p:cNvPr id="7" name="Imagen 6">
            <a:extLst>
              <a:ext uri="{FF2B5EF4-FFF2-40B4-BE49-F238E27FC236}">
                <a16:creationId xmlns:a16="http://schemas.microsoft.com/office/drawing/2014/main" id="{11475C38-C630-4B46-9813-D491BDB0B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731" y="1036948"/>
            <a:ext cx="3588077" cy="4784103"/>
          </a:xfrm>
          <a:prstGeom prst="rect">
            <a:avLst/>
          </a:prstGeom>
        </p:spPr>
      </p:pic>
      <p:sp>
        <p:nvSpPr>
          <p:cNvPr id="8" name="Rectángulo 7">
            <a:extLst>
              <a:ext uri="{FF2B5EF4-FFF2-40B4-BE49-F238E27FC236}">
                <a16:creationId xmlns:a16="http://schemas.microsoft.com/office/drawing/2014/main" id="{35D732A8-357E-4F62-A886-72915BAD6147}"/>
              </a:ext>
            </a:extLst>
          </p:cNvPr>
          <p:cNvSpPr/>
          <p:nvPr/>
        </p:nvSpPr>
        <p:spPr>
          <a:xfrm>
            <a:off x="7316023" y="3701695"/>
            <a:ext cx="806631"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2016</a:t>
            </a:r>
          </a:p>
        </p:txBody>
      </p:sp>
    </p:spTree>
    <p:extLst>
      <p:ext uri="{BB962C8B-B14F-4D97-AF65-F5344CB8AC3E}">
        <p14:creationId xmlns:p14="http://schemas.microsoft.com/office/powerpoint/2010/main" val="238516803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A7D9D-85BA-4A7C-95FF-66107E9AF470}"/>
              </a:ext>
            </a:extLst>
          </p:cNvPr>
          <p:cNvSpPr>
            <a:spLocks noGrp="1"/>
          </p:cNvSpPr>
          <p:nvPr>
            <p:ph type="title"/>
          </p:nvPr>
        </p:nvSpPr>
        <p:spPr/>
        <p:txBody>
          <a:bodyPr/>
          <a:lstStyle/>
          <a:p>
            <a:pPr algn="ctr"/>
            <a:r>
              <a:rPr lang="es-MX" dirty="0"/>
              <a:t>Guía</a:t>
            </a:r>
            <a:br>
              <a:rPr lang="es-MX" dirty="0"/>
            </a:br>
            <a:r>
              <a:rPr lang="es-MX" dirty="0"/>
              <a:t>3920</a:t>
            </a:r>
          </a:p>
        </p:txBody>
      </p:sp>
      <p:sp>
        <p:nvSpPr>
          <p:cNvPr id="3" name="Marcador de texto 2">
            <a:extLst>
              <a:ext uri="{FF2B5EF4-FFF2-40B4-BE49-F238E27FC236}">
                <a16:creationId xmlns:a16="http://schemas.microsoft.com/office/drawing/2014/main" id="{73F2CC5F-8CDC-41D9-8B55-D3FE7459D1C1}"/>
              </a:ext>
            </a:extLst>
          </p:cNvPr>
          <p:cNvSpPr>
            <a:spLocks noGrp="1"/>
          </p:cNvSpPr>
          <p:nvPr>
            <p:ph type="body" sz="half" idx="1"/>
          </p:nvPr>
        </p:nvSpPr>
        <p:spPr/>
        <p:txBody>
          <a:bodyPr/>
          <a:lstStyle/>
          <a:p>
            <a:pPr algn="just">
              <a:lnSpc>
                <a:spcPct val="150000"/>
              </a:lnSpc>
            </a:pPr>
            <a:r>
              <a:rPr lang="es-MX" dirty="0"/>
              <a:t>Este documento fue desarrollado antes de la creación del Marco INTOSAI para Pronunciamientos Profesionales en 2016. Por ende, es posible que difiera en su motivo formal de Directrices para Auditorías de la INTOSAI más recientes.</a:t>
            </a:r>
          </a:p>
        </p:txBody>
      </p:sp>
      <p:sp>
        <p:nvSpPr>
          <p:cNvPr id="4" name="Marcador de número de diapositiva 3">
            <a:extLst>
              <a:ext uri="{FF2B5EF4-FFF2-40B4-BE49-F238E27FC236}">
                <a16:creationId xmlns:a16="http://schemas.microsoft.com/office/drawing/2014/main" id="{63ACEE0E-AD33-4BB8-8734-243EE7AB361F}"/>
              </a:ext>
            </a:extLst>
          </p:cNvPr>
          <p:cNvSpPr>
            <a:spLocks noGrp="1"/>
          </p:cNvSpPr>
          <p:nvPr>
            <p:ph type="sldNum" sz="quarter" idx="2"/>
          </p:nvPr>
        </p:nvSpPr>
        <p:spPr/>
        <p:txBody>
          <a:bodyPr/>
          <a:lstStyle/>
          <a:p>
            <a:fld id="{86CB4B4D-7CA3-9044-876B-883B54F8677D}" type="slidenum">
              <a:rPr lang="es-MX" smtClean="0"/>
              <a:t>42</a:t>
            </a:fld>
            <a:endParaRPr lang="es-MX"/>
          </a:p>
        </p:txBody>
      </p:sp>
    </p:spTree>
    <p:extLst>
      <p:ext uri="{BB962C8B-B14F-4D97-AF65-F5344CB8AC3E}">
        <p14:creationId xmlns:p14="http://schemas.microsoft.com/office/powerpoint/2010/main" val="219613196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D4F579F-A36D-41D3-A980-485A81B67FEF}"/>
              </a:ext>
            </a:extLst>
          </p:cNvPr>
          <p:cNvSpPr>
            <a:spLocks noGrp="1"/>
          </p:cNvSpPr>
          <p:nvPr>
            <p:ph type="sldNum" sz="quarter" idx="2"/>
          </p:nvPr>
        </p:nvSpPr>
        <p:spPr/>
        <p:txBody>
          <a:bodyPr/>
          <a:lstStyle/>
          <a:p>
            <a:fld id="{86CB4B4D-7CA3-9044-876B-883B54F8677D}" type="slidenum">
              <a:rPr lang="es-MX" smtClean="0"/>
              <a:t>43</a:t>
            </a:fld>
            <a:endParaRPr lang="es-MX"/>
          </a:p>
        </p:txBody>
      </p:sp>
      <p:pic>
        <p:nvPicPr>
          <p:cNvPr id="7" name="Imagen 6">
            <a:extLst>
              <a:ext uri="{FF2B5EF4-FFF2-40B4-BE49-F238E27FC236}">
                <a16:creationId xmlns:a16="http://schemas.microsoft.com/office/drawing/2014/main" id="{49B33F71-B62C-4855-9295-D2B70D762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532" y="1342142"/>
            <a:ext cx="4686180" cy="3728116"/>
          </a:xfrm>
          <a:prstGeom prst="rect">
            <a:avLst/>
          </a:prstGeom>
        </p:spPr>
      </p:pic>
      <p:sp>
        <p:nvSpPr>
          <p:cNvPr id="8" name="Rectángulo 7">
            <a:extLst>
              <a:ext uri="{FF2B5EF4-FFF2-40B4-BE49-F238E27FC236}">
                <a16:creationId xmlns:a16="http://schemas.microsoft.com/office/drawing/2014/main" id="{641A9093-391E-42B1-AA2B-300F4BD828B0}"/>
              </a:ext>
            </a:extLst>
          </p:cNvPr>
          <p:cNvSpPr/>
          <p:nvPr/>
        </p:nvSpPr>
        <p:spPr>
          <a:xfrm>
            <a:off x="4572000" y="4865615"/>
            <a:ext cx="2751589" cy="293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606454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0C4C83A-ADC1-4C88-B652-98BD8D0CE996}"/>
              </a:ext>
            </a:extLst>
          </p:cNvPr>
          <p:cNvSpPr>
            <a:spLocks noGrp="1"/>
          </p:cNvSpPr>
          <p:nvPr>
            <p:ph type="sldNum" sz="quarter" idx="2"/>
          </p:nvPr>
        </p:nvSpPr>
        <p:spPr/>
        <p:txBody>
          <a:bodyPr/>
          <a:lstStyle/>
          <a:p>
            <a:fld id="{86CB4B4D-7CA3-9044-876B-883B54F8677D}" type="slidenum">
              <a:rPr lang="es-MX" smtClean="0"/>
              <a:t>5</a:t>
            </a:fld>
            <a:endParaRPr lang="es-MX"/>
          </a:p>
        </p:txBody>
      </p:sp>
      <p:pic>
        <p:nvPicPr>
          <p:cNvPr id="5" name="Imagen 4">
            <a:extLst>
              <a:ext uri="{FF2B5EF4-FFF2-40B4-BE49-F238E27FC236}">
                <a16:creationId xmlns:a16="http://schemas.microsoft.com/office/drawing/2014/main" id="{79DF4C59-66A0-4A28-B761-7252E72F9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145" y="1697290"/>
            <a:ext cx="2143125" cy="2143125"/>
          </a:xfrm>
          <a:prstGeom prst="rect">
            <a:avLst/>
          </a:prstGeom>
        </p:spPr>
      </p:pic>
      <p:grpSp>
        <p:nvGrpSpPr>
          <p:cNvPr id="35" name="Grupo 34">
            <a:extLst>
              <a:ext uri="{FF2B5EF4-FFF2-40B4-BE49-F238E27FC236}">
                <a16:creationId xmlns:a16="http://schemas.microsoft.com/office/drawing/2014/main" id="{0A0B9E12-6BC0-4C1C-BB70-88BB5D252052}"/>
              </a:ext>
            </a:extLst>
          </p:cNvPr>
          <p:cNvGrpSpPr/>
          <p:nvPr/>
        </p:nvGrpSpPr>
        <p:grpSpPr>
          <a:xfrm>
            <a:off x="4625163" y="1215119"/>
            <a:ext cx="6464655" cy="3393944"/>
            <a:chOff x="3720427" y="3279589"/>
            <a:chExt cx="6464655" cy="3393944"/>
          </a:xfrm>
        </p:grpSpPr>
        <p:pic>
          <p:nvPicPr>
            <p:cNvPr id="13" name="Imagen 12">
              <a:extLst>
                <a:ext uri="{FF2B5EF4-FFF2-40B4-BE49-F238E27FC236}">
                  <a16:creationId xmlns:a16="http://schemas.microsoft.com/office/drawing/2014/main" id="{4127BA46-1AA8-40D5-955A-8F6645142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427" y="3279589"/>
              <a:ext cx="6464655" cy="3393944"/>
            </a:xfrm>
            <a:prstGeom prst="rect">
              <a:avLst/>
            </a:prstGeom>
          </p:spPr>
        </p:pic>
        <p:grpSp>
          <p:nvGrpSpPr>
            <p:cNvPr id="17" name="Grupo 16">
              <a:extLst>
                <a:ext uri="{FF2B5EF4-FFF2-40B4-BE49-F238E27FC236}">
                  <a16:creationId xmlns:a16="http://schemas.microsoft.com/office/drawing/2014/main" id="{9F320590-5211-4983-9608-F027383DF427}"/>
                </a:ext>
              </a:extLst>
            </p:cNvPr>
            <p:cNvGrpSpPr/>
            <p:nvPr/>
          </p:nvGrpSpPr>
          <p:grpSpPr>
            <a:xfrm>
              <a:off x="4180034" y="4437580"/>
              <a:ext cx="1564849" cy="1385740"/>
              <a:chOff x="2799761" y="2130458"/>
              <a:chExt cx="1564849" cy="1385740"/>
            </a:xfrm>
          </p:grpSpPr>
          <p:sp>
            <p:nvSpPr>
              <p:cNvPr id="11" name="Elipse 10">
                <a:extLst>
                  <a:ext uri="{FF2B5EF4-FFF2-40B4-BE49-F238E27FC236}">
                    <a16:creationId xmlns:a16="http://schemas.microsoft.com/office/drawing/2014/main" id="{68A88C0B-E25A-40C0-A04D-C2FF1ACA307F}"/>
                  </a:ext>
                </a:extLst>
              </p:cNvPr>
              <p:cNvSpPr/>
              <p:nvPr/>
            </p:nvSpPr>
            <p:spPr>
              <a:xfrm>
                <a:off x="2799761" y="2130458"/>
                <a:ext cx="1564849" cy="1385740"/>
              </a:xfrm>
              <a:prstGeom prst="ellipse">
                <a:avLst/>
              </a:prstGeom>
              <a:noFill/>
              <a:ln w="254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ángulo 13">
                <a:extLst>
                  <a:ext uri="{FF2B5EF4-FFF2-40B4-BE49-F238E27FC236}">
                    <a16:creationId xmlns:a16="http://schemas.microsoft.com/office/drawing/2014/main" id="{6619C34A-B6E2-4232-B7F1-27EB14E9A48F}"/>
                  </a:ext>
                </a:extLst>
              </p:cNvPr>
              <p:cNvSpPr/>
              <p:nvPr/>
            </p:nvSpPr>
            <p:spPr>
              <a:xfrm>
                <a:off x="3029790" y="2669439"/>
                <a:ext cx="1104790" cy="307777"/>
              </a:xfrm>
              <a:prstGeom prst="rect">
                <a:avLst/>
              </a:prstGeom>
              <a:noFill/>
            </p:spPr>
            <p:txBody>
              <a:bodyPr wrap="none" lIns="91440" tIns="45720" rIns="91440" bIns="45720">
                <a:spAutoFit/>
              </a:bodyPr>
              <a:lstStyle/>
              <a:p>
                <a:pPr algn="ctr"/>
                <a:r>
                  <a:rPr lang="es-ES" sz="1400" b="0" cap="none" spc="0" dirty="0">
                    <a:ln w="0"/>
                    <a:solidFill>
                      <a:schemeClr val="bg1"/>
                    </a:solidFill>
                  </a:rPr>
                  <a:t>Constitución</a:t>
                </a:r>
              </a:p>
            </p:txBody>
          </p:sp>
        </p:grpSp>
        <p:cxnSp>
          <p:nvCxnSpPr>
            <p:cNvPr id="19" name="Conector recto de flecha 18">
              <a:extLst>
                <a:ext uri="{FF2B5EF4-FFF2-40B4-BE49-F238E27FC236}">
                  <a16:creationId xmlns:a16="http://schemas.microsoft.com/office/drawing/2014/main" id="{3C26B175-F374-49C6-A88F-CACC77EC3DDF}"/>
                </a:ext>
              </a:extLst>
            </p:cNvPr>
            <p:cNvCxnSpPr>
              <a:cxnSpLocks/>
            </p:cNvCxnSpPr>
            <p:nvPr/>
          </p:nvCxnSpPr>
          <p:spPr>
            <a:xfrm flipV="1">
              <a:off x="5598267" y="4186364"/>
              <a:ext cx="510474" cy="441405"/>
            </a:xfrm>
            <a:prstGeom prst="straightConnector1">
              <a:avLst/>
            </a:prstGeom>
            <a:noFill/>
            <a:ln w="25400"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0" name="Elipse 19">
              <a:extLst>
                <a:ext uri="{FF2B5EF4-FFF2-40B4-BE49-F238E27FC236}">
                  <a16:creationId xmlns:a16="http://schemas.microsoft.com/office/drawing/2014/main" id="{D500F705-B0D0-4D7C-9461-4AB7AB3B858F}"/>
                </a:ext>
              </a:extLst>
            </p:cNvPr>
            <p:cNvSpPr/>
            <p:nvPr/>
          </p:nvSpPr>
          <p:spPr>
            <a:xfrm>
              <a:off x="6166344" y="3612044"/>
              <a:ext cx="1159497" cy="1015725"/>
            </a:xfrm>
            <a:prstGeom prst="ellipse">
              <a:avLst/>
            </a:prstGeom>
            <a:noFill/>
            <a:ln w="254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ángulo 21">
              <a:extLst>
                <a:ext uri="{FF2B5EF4-FFF2-40B4-BE49-F238E27FC236}">
                  <a16:creationId xmlns:a16="http://schemas.microsoft.com/office/drawing/2014/main" id="{0C3F3667-D1F4-4586-BF3B-EFB6C67623BD}"/>
                </a:ext>
              </a:extLst>
            </p:cNvPr>
            <p:cNvSpPr/>
            <p:nvPr/>
          </p:nvSpPr>
          <p:spPr>
            <a:xfrm>
              <a:off x="6442964" y="3981406"/>
              <a:ext cx="606255" cy="276999"/>
            </a:xfrm>
            <a:prstGeom prst="rect">
              <a:avLst/>
            </a:prstGeom>
            <a:noFill/>
          </p:spPr>
          <p:txBody>
            <a:bodyPr wrap="none" lIns="91440" tIns="45720" rIns="91440" bIns="45720">
              <a:spAutoFit/>
            </a:bodyPr>
            <a:lstStyle/>
            <a:p>
              <a:pPr algn="ctr"/>
              <a:r>
                <a:rPr lang="es-ES" sz="1200" b="0" cap="none" spc="0" dirty="0">
                  <a:ln w="0"/>
                  <a:solidFill>
                    <a:schemeClr val="bg1"/>
                  </a:solidFill>
                </a:rPr>
                <a:t>LGSNA</a:t>
              </a:r>
            </a:p>
          </p:txBody>
        </p:sp>
        <p:cxnSp>
          <p:nvCxnSpPr>
            <p:cNvPr id="23" name="Conector recto de flecha 22">
              <a:extLst>
                <a:ext uri="{FF2B5EF4-FFF2-40B4-BE49-F238E27FC236}">
                  <a16:creationId xmlns:a16="http://schemas.microsoft.com/office/drawing/2014/main" id="{6329FB86-2F18-4DAB-8FEC-6BBBA0B1FDFB}"/>
                </a:ext>
              </a:extLst>
            </p:cNvPr>
            <p:cNvCxnSpPr>
              <a:cxnSpLocks/>
            </p:cNvCxnSpPr>
            <p:nvPr/>
          </p:nvCxnSpPr>
          <p:spPr>
            <a:xfrm flipV="1">
              <a:off x="7356330" y="4149123"/>
              <a:ext cx="764100" cy="1"/>
            </a:xfrm>
            <a:prstGeom prst="straightConnector1">
              <a:avLst/>
            </a:prstGeom>
            <a:noFill/>
            <a:ln w="25400"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5" name="Elipse 24">
              <a:extLst>
                <a:ext uri="{FF2B5EF4-FFF2-40B4-BE49-F238E27FC236}">
                  <a16:creationId xmlns:a16="http://schemas.microsoft.com/office/drawing/2014/main" id="{5E3A618E-D850-4F76-A811-AC011F70655E}"/>
                </a:ext>
              </a:extLst>
            </p:cNvPr>
            <p:cNvSpPr/>
            <p:nvPr/>
          </p:nvSpPr>
          <p:spPr>
            <a:xfrm>
              <a:off x="8213170" y="3560194"/>
              <a:ext cx="1159497" cy="1015725"/>
            </a:xfrm>
            <a:prstGeom prst="ellipse">
              <a:avLst/>
            </a:prstGeom>
            <a:noFill/>
            <a:ln w="254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ángulo 25">
              <a:extLst>
                <a:ext uri="{FF2B5EF4-FFF2-40B4-BE49-F238E27FC236}">
                  <a16:creationId xmlns:a16="http://schemas.microsoft.com/office/drawing/2014/main" id="{7A7956AD-754D-4ECB-86FB-50B6D1A9AA73}"/>
                </a:ext>
              </a:extLst>
            </p:cNvPr>
            <p:cNvSpPr/>
            <p:nvPr/>
          </p:nvSpPr>
          <p:spPr>
            <a:xfrm>
              <a:off x="8586242" y="3946443"/>
              <a:ext cx="444353" cy="276999"/>
            </a:xfrm>
            <a:prstGeom prst="rect">
              <a:avLst/>
            </a:prstGeom>
            <a:noFill/>
          </p:spPr>
          <p:txBody>
            <a:bodyPr wrap="none" lIns="91440" tIns="45720" rIns="91440" bIns="45720">
              <a:spAutoFit/>
            </a:bodyPr>
            <a:lstStyle/>
            <a:p>
              <a:pPr algn="ctr"/>
              <a:r>
                <a:rPr lang="es-ES" sz="1200" b="0" cap="none" spc="0" dirty="0">
                  <a:ln w="0"/>
                  <a:solidFill>
                    <a:schemeClr val="bg1"/>
                  </a:solidFill>
                </a:rPr>
                <a:t>SNA</a:t>
              </a:r>
            </a:p>
          </p:txBody>
        </p:sp>
        <p:cxnSp>
          <p:nvCxnSpPr>
            <p:cNvPr id="27" name="Conector recto de flecha 26">
              <a:extLst>
                <a:ext uri="{FF2B5EF4-FFF2-40B4-BE49-F238E27FC236}">
                  <a16:creationId xmlns:a16="http://schemas.microsoft.com/office/drawing/2014/main" id="{0EB50150-E0CB-40B6-BBBD-896C89FAC11F}"/>
                </a:ext>
              </a:extLst>
            </p:cNvPr>
            <p:cNvCxnSpPr>
              <a:cxnSpLocks/>
            </p:cNvCxnSpPr>
            <p:nvPr/>
          </p:nvCxnSpPr>
          <p:spPr>
            <a:xfrm>
              <a:off x="8808418" y="4575919"/>
              <a:ext cx="0" cy="542588"/>
            </a:xfrm>
            <a:prstGeom prst="straightConnector1">
              <a:avLst/>
            </a:prstGeom>
            <a:noFill/>
            <a:ln w="25400"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9" name="Elipse 28">
              <a:extLst>
                <a:ext uri="{FF2B5EF4-FFF2-40B4-BE49-F238E27FC236}">
                  <a16:creationId xmlns:a16="http://schemas.microsoft.com/office/drawing/2014/main" id="{E39F2FBA-D393-4E77-B6E7-4093F2BB7884}"/>
                </a:ext>
              </a:extLst>
            </p:cNvPr>
            <p:cNvSpPr/>
            <p:nvPr/>
          </p:nvSpPr>
          <p:spPr>
            <a:xfrm>
              <a:off x="8256248" y="5130449"/>
              <a:ext cx="1159497" cy="1015725"/>
            </a:xfrm>
            <a:prstGeom prst="ellipse">
              <a:avLst/>
            </a:prstGeom>
            <a:noFill/>
            <a:ln w="254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30" name="Rectángulo 29">
              <a:extLst>
                <a:ext uri="{FF2B5EF4-FFF2-40B4-BE49-F238E27FC236}">
                  <a16:creationId xmlns:a16="http://schemas.microsoft.com/office/drawing/2014/main" id="{622A90F4-7F6D-494D-89AF-39D566534157}"/>
                </a:ext>
              </a:extLst>
            </p:cNvPr>
            <p:cNvSpPr/>
            <p:nvPr/>
          </p:nvSpPr>
          <p:spPr>
            <a:xfrm>
              <a:off x="8352530" y="5400654"/>
              <a:ext cx="966931" cy="461665"/>
            </a:xfrm>
            <a:prstGeom prst="rect">
              <a:avLst/>
            </a:prstGeom>
            <a:noFill/>
          </p:spPr>
          <p:txBody>
            <a:bodyPr wrap="none" lIns="91440" tIns="45720" rIns="91440" bIns="45720">
              <a:spAutoFit/>
            </a:bodyPr>
            <a:lstStyle/>
            <a:p>
              <a:pPr algn="ctr"/>
              <a:r>
                <a:rPr lang="es-ES" sz="1200" b="0" cap="none" spc="0" dirty="0">
                  <a:ln w="0"/>
                  <a:solidFill>
                    <a:schemeClr val="bg1"/>
                  </a:solidFill>
                </a:rPr>
                <a:t>Comité </a:t>
              </a:r>
            </a:p>
            <a:p>
              <a:pPr algn="ctr"/>
              <a:r>
                <a:rPr lang="es-ES" sz="1200" b="0" cap="none" spc="0" dirty="0">
                  <a:ln w="0"/>
                  <a:solidFill>
                    <a:schemeClr val="bg1"/>
                  </a:solidFill>
                </a:rPr>
                <a:t>Coordinador</a:t>
              </a:r>
            </a:p>
          </p:txBody>
        </p:sp>
        <p:cxnSp>
          <p:nvCxnSpPr>
            <p:cNvPr id="31" name="Conector recto de flecha 30">
              <a:extLst>
                <a:ext uri="{FF2B5EF4-FFF2-40B4-BE49-F238E27FC236}">
                  <a16:creationId xmlns:a16="http://schemas.microsoft.com/office/drawing/2014/main" id="{784A53CC-91A0-439A-AC15-69E8636C2EA0}"/>
                </a:ext>
              </a:extLst>
            </p:cNvPr>
            <p:cNvCxnSpPr>
              <a:cxnSpLocks/>
            </p:cNvCxnSpPr>
            <p:nvPr/>
          </p:nvCxnSpPr>
          <p:spPr>
            <a:xfrm flipH="1">
              <a:off x="7458623" y="5638311"/>
              <a:ext cx="754547" cy="0"/>
            </a:xfrm>
            <a:prstGeom prst="straightConnector1">
              <a:avLst/>
            </a:prstGeom>
            <a:noFill/>
            <a:ln w="25400"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3" name="Elipse 32">
              <a:extLst>
                <a:ext uri="{FF2B5EF4-FFF2-40B4-BE49-F238E27FC236}">
                  <a16:creationId xmlns:a16="http://schemas.microsoft.com/office/drawing/2014/main" id="{C0021046-F97C-491D-A68D-5216A1D95517}"/>
                </a:ext>
              </a:extLst>
            </p:cNvPr>
            <p:cNvSpPr/>
            <p:nvPr/>
          </p:nvSpPr>
          <p:spPr>
            <a:xfrm>
              <a:off x="6179364" y="5118507"/>
              <a:ext cx="1159497" cy="1015725"/>
            </a:xfrm>
            <a:prstGeom prst="ellipse">
              <a:avLst/>
            </a:prstGeom>
            <a:noFill/>
            <a:ln w="254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34" name="Rectángulo 33">
              <a:extLst>
                <a:ext uri="{FF2B5EF4-FFF2-40B4-BE49-F238E27FC236}">
                  <a16:creationId xmlns:a16="http://schemas.microsoft.com/office/drawing/2014/main" id="{3EC84258-7CC7-4114-89A6-7B8E78326C9F}"/>
                </a:ext>
              </a:extLst>
            </p:cNvPr>
            <p:cNvSpPr/>
            <p:nvPr/>
          </p:nvSpPr>
          <p:spPr>
            <a:xfrm>
              <a:off x="6375637" y="5532259"/>
              <a:ext cx="740908" cy="276999"/>
            </a:xfrm>
            <a:prstGeom prst="rect">
              <a:avLst/>
            </a:prstGeom>
            <a:noFill/>
          </p:spPr>
          <p:txBody>
            <a:bodyPr wrap="none" lIns="91440" tIns="45720" rIns="91440" bIns="45720">
              <a:spAutoFit/>
            </a:bodyPr>
            <a:lstStyle/>
            <a:p>
              <a:pPr algn="ctr"/>
              <a:r>
                <a:rPr lang="es-ES" sz="1200" b="0" cap="none" spc="0" dirty="0">
                  <a:ln w="0"/>
                  <a:solidFill>
                    <a:schemeClr val="bg1"/>
                  </a:solidFill>
                </a:rPr>
                <a:t>NPA-SNF</a:t>
              </a:r>
            </a:p>
          </p:txBody>
        </p:sp>
      </p:grpSp>
      <p:sp>
        <p:nvSpPr>
          <p:cNvPr id="36" name="Rectángulo 35">
            <a:extLst>
              <a:ext uri="{FF2B5EF4-FFF2-40B4-BE49-F238E27FC236}">
                <a16:creationId xmlns:a16="http://schemas.microsoft.com/office/drawing/2014/main" id="{D32F8F79-4AEA-43BA-9A75-8D06B08E4F62}"/>
              </a:ext>
            </a:extLst>
          </p:cNvPr>
          <p:cNvSpPr/>
          <p:nvPr/>
        </p:nvSpPr>
        <p:spPr>
          <a:xfrm>
            <a:off x="7421935" y="3229421"/>
            <a:ext cx="425116" cy="276999"/>
          </a:xfrm>
          <a:prstGeom prst="rect">
            <a:avLst/>
          </a:prstGeom>
          <a:noFill/>
        </p:spPr>
        <p:txBody>
          <a:bodyPr wrap="none" lIns="91440" tIns="45720" rIns="91440" bIns="45720">
            <a:spAutoFit/>
          </a:bodyPr>
          <a:lstStyle/>
          <a:p>
            <a:pPr algn="ctr"/>
            <a:r>
              <a:rPr lang="es-ES" sz="1200" b="0" cap="none" spc="0" dirty="0">
                <a:ln w="0"/>
                <a:solidFill>
                  <a:schemeClr val="bg1"/>
                </a:solidFill>
              </a:rPr>
              <a:t>SNF</a:t>
            </a:r>
          </a:p>
        </p:txBody>
      </p:sp>
    </p:spTree>
    <p:extLst>
      <p:ext uri="{BB962C8B-B14F-4D97-AF65-F5344CB8AC3E}">
        <p14:creationId xmlns:p14="http://schemas.microsoft.com/office/powerpoint/2010/main" val="37663270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F81B27FC-C7F5-40F8-A115-DA780B11340A}"/>
              </a:ext>
            </a:extLst>
          </p:cNvPr>
          <p:cNvSpPr>
            <a:spLocks noGrp="1"/>
          </p:cNvSpPr>
          <p:nvPr>
            <p:ph type="body" sz="half" idx="1"/>
          </p:nvPr>
        </p:nvSpPr>
        <p:spPr>
          <a:xfrm>
            <a:off x="4785360" y="447242"/>
            <a:ext cx="6568441" cy="2219961"/>
          </a:xfrm>
        </p:spPr>
        <p:txBody>
          <a:bodyPr>
            <a:normAutofit/>
          </a:bodyPr>
          <a:lstStyle/>
          <a:p>
            <a:pPr marL="342900" indent="-342900" algn="just">
              <a:buFont typeface="Wingdings" panose="05000000000000000000" pitchFamily="2" charset="2"/>
              <a:buChar char="Ø"/>
            </a:pPr>
            <a:r>
              <a:rPr lang="es-MX" dirty="0"/>
              <a:t>Art. 113: Origen del SNA (Instancia coordinador de las autoridades fiscalizadoras).</a:t>
            </a:r>
          </a:p>
          <a:p>
            <a:pPr marL="342900" indent="-342900" algn="just">
              <a:buFont typeface="Wingdings" panose="05000000000000000000" pitchFamily="2" charset="2"/>
              <a:buChar char="Ø"/>
            </a:pPr>
            <a:r>
              <a:rPr lang="es-MX" dirty="0"/>
              <a:t>Comité Coordinador: Integrado por ASF, SFP, FECC (Fiscalía), TFJA (Tribunal), INAI, Consejo de la Judicatura Federal y Comité de Participación Ciudadana.</a:t>
            </a:r>
          </a:p>
        </p:txBody>
      </p:sp>
      <p:sp>
        <p:nvSpPr>
          <p:cNvPr id="4" name="Marcador de número de diapositiva 3">
            <a:extLst>
              <a:ext uri="{FF2B5EF4-FFF2-40B4-BE49-F238E27FC236}">
                <a16:creationId xmlns:a16="http://schemas.microsoft.com/office/drawing/2014/main" id="{13062C99-E3BD-43F0-B54E-410F1B96DAEC}"/>
              </a:ext>
            </a:extLst>
          </p:cNvPr>
          <p:cNvSpPr>
            <a:spLocks noGrp="1"/>
          </p:cNvSpPr>
          <p:nvPr>
            <p:ph type="sldNum" sz="quarter" idx="2"/>
          </p:nvPr>
        </p:nvSpPr>
        <p:spPr/>
        <p:txBody>
          <a:bodyPr/>
          <a:lstStyle/>
          <a:p>
            <a:fld id="{86CB4B4D-7CA3-9044-876B-883B54F8677D}" type="slidenum">
              <a:rPr lang="es-MX" smtClean="0"/>
              <a:t>6</a:t>
            </a:fld>
            <a:endParaRPr lang="es-MX"/>
          </a:p>
        </p:txBody>
      </p:sp>
      <p:sp>
        <p:nvSpPr>
          <p:cNvPr id="7" name="Título 4">
            <a:extLst>
              <a:ext uri="{FF2B5EF4-FFF2-40B4-BE49-F238E27FC236}">
                <a16:creationId xmlns:a16="http://schemas.microsoft.com/office/drawing/2014/main" id="{9B445A66-DCD8-47FB-A3E7-C506C3333938}"/>
              </a:ext>
            </a:extLst>
          </p:cNvPr>
          <p:cNvSpPr txBox="1">
            <a:spLocks/>
          </p:cNvSpPr>
          <p:nvPr/>
        </p:nvSpPr>
        <p:spPr>
          <a:xfrm>
            <a:off x="350517" y="1305967"/>
            <a:ext cx="4036424" cy="757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0"/>
              </a:spcBef>
              <a:spcAft>
                <a:spcPts val="0"/>
              </a:spcAft>
              <a:buClrTx/>
              <a:buSzTx/>
              <a:buFontTx/>
              <a:buNone/>
              <a:tabLst/>
              <a:defRPr sz="3900" b="0" i="0" u="none" strike="noStrike" cap="none" spc="0" baseline="0">
                <a:solidFill>
                  <a:srgbClr val="A42145"/>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a:lstStyle>
          <a:p>
            <a:pPr algn="ctr" hangingPunct="1"/>
            <a:r>
              <a:rPr lang="es-MX" dirty="0"/>
              <a:t>Constitución</a:t>
            </a:r>
          </a:p>
        </p:txBody>
      </p:sp>
      <p:sp>
        <p:nvSpPr>
          <p:cNvPr id="2" name="Abrir llave 1">
            <a:extLst>
              <a:ext uri="{FF2B5EF4-FFF2-40B4-BE49-F238E27FC236}">
                <a16:creationId xmlns:a16="http://schemas.microsoft.com/office/drawing/2014/main" id="{541D28D7-6511-4FF6-AED9-C4FED3444300}"/>
              </a:ext>
            </a:extLst>
          </p:cNvPr>
          <p:cNvSpPr/>
          <p:nvPr/>
        </p:nvSpPr>
        <p:spPr>
          <a:xfrm>
            <a:off x="3961306" y="257470"/>
            <a:ext cx="796836" cy="2409734"/>
          </a:xfrm>
          <a:prstGeom prst="leftBrac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endParaRPr>
          </a:p>
        </p:txBody>
      </p:sp>
      <p:sp>
        <p:nvSpPr>
          <p:cNvPr id="8" name="Título 4">
            <a:extLst>
              <a:ext uri="{FF2B5EF4-FFF2-40B4-BE49-F238E27FC236}">
                <a16:creationId xmlns:a16="http://schemas.microsoft.com/office/drawing/2014/main" id="{CBE7AA99-E2C2-4E5C-84A5-6E59CDE95483}"/>
              </a:ext>
            </a:extLst>
          </p:cNvPr>
          <p:cNvSpPr txBox="1">
            <a:spLocks/>
          </p:cNvSpPr>
          <p:nvPr/>
        </p:nvSpPr>
        <p:spPr>
          <a:xfrm>
            <a:off x="367933" y="3429000"/>
            <a:ext cx="4036424" cy="1260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0"/>
              </a:spcBef>
              <a:spcAft>
                <a:spcPts val="0"/>
              </a:spcAft>
              <a:buClrTx/>
              <a:buSzTx/>
              <a:buFontTx/>
              <a:buNone/>
              <a:tabLst/>
              <a:defRPr sz="3900" b="0" i="0" u="none" strike="noStrike" cap="none" spc="0" baseline="0">
                <a:solidFill>
                  <a:srgbClr val="A42145"/>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a:lstStyle>
          <a:p>
            <a:pPr algn="ctr" hangingPunct="1"/>
            <a:r>
              <a:rPr lang="es-MX" dirty="0"/>
              <a:t>Ley General del SNA</a:t>
            </a:r>
          </a:p>
        </p:txBody>
      </p:sp>
      <p:sp>
        <p:nvSpPr>
          <p:cNvPr id="9" name="Abrir llave 8">
            <a:extLst>
              <a:ext uri="{FF2B5EF4-FFF2-40B4-BE49-F238E27FC236}">
                <a16:creationId xmlns:a16="http://schemas.microsoft.com/office/drawing/2014/main" id="{76A8D44E-3CE3-4087-8795-0D7067B1248C}"/>
              </a:ext>
            </a:extLst>
          </p:cNvPr>
          <p:cNvSpPr/>
          <p:nvPr/>
        </p:nvSpPr>
        <p:spPr>
          <a:xfrm>
            <a:off x="3988524" y="2828040"/>
            <a:ext cx="796836" cy="2212045"/>
          </a:xfrm>
          <a:prstGeom prst="leftBrac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endParaRPr>
          </a:p>
        </p:txBody>
      </p:sp>
      <p:sp>
        <p:nvSpPr>
          <p:cNvPr id="10" name="Marcador de texto 5">
            <a:extLst>
              <a:ext uri="{FF2B5EF4-FFF2-40B4-BE49-F238E27FC236}">
                <a16:creationId xmlns:a16="http://schemas.microsoft.com/office/drawing/2014/main" id="{968B4BD6-8691-4CBD-87D2-B79581EB387B}"/>
              </a:ext>
            </a:extLst>
          </p:cNvPr>
          <p:cNvSpPr txBox="1">
            <a:spLocks/>
          </p:cNvSpPr>
          <p:nvPr/>
        </p:nvSpPr>
        <p:spPr>
          <a:xfrm>
            <a:off x="4758142" y="2828039"/>
            <a:ext cx="6568441" cy="2219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marL="342900" indent="-342900" algn="just" hangingPunct="1">
              <a:buFont typeface="Wingdings" panose="05000000000000000000" pitchFamily="2" charset="2"/>
              <a:buChar char="Ø"/>
            </a:pPr>
            <a:r>
              <a:rPr lang="es-MX" dirty="0"/>
              <a:t>Integrantes del SNF: ASF, SFP, Entidades de Fiscalización Superiores locales (EFS) y las delegaciones de la SFP en las entidades (contralorías).</a:t>
            </a:r>
          </a:p>
          <a:p>
            <a:pPr marL="342900" indent="-342900" algn="just" hangingPunct="1">
              <a:buFont typeface="Wingdings" panose="05000000000000000000" pitchFamily="2" charset="2"/>
              <a:buChar char="Ø"/>
            </a:pPr>
            <a:r>
              <a:rPr lang="es-MX" dirty="0"/>
              <a:t>SNF: Comité Rector: ASF, SFP, 7 miembros de EFS y Contralorías.</a:t>
            </a:r>
          </a:p>
        </p:txBody>
      </p:sp>
      <p:sp>
        <p:nvSpPr>
          <p:cNvPr id="12" name="Título 4">
            <a:extLst>
              <a:ext uri="{FF2B5EF4-FFF2-40B4-BE49-F238E27FC236}">
                <a16:creationId xmlns:a16="http://schemas.microsoft.com/office/drawing/2014/main" id="{A75C56A1-0627-4AE7-A004-2CC3D869FD04}"/>
              </a:ext>
            </a:extLst>
          </p:cNvPr>
          <p:cNvSpPr txBox="1">
            <a:spLocks/>
          </p:cNvSpPr>
          <p:nvPr/>
        </p:nvSpPr>
        <p:spPr>
          <a:xfrm>
            <a:off x="323300" y="5736748"/>
            <a:ext cx="4036424" cy="7910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0"/>
              </a:spcBef>
              <a:spcAft>
                <a:spcPts val="0"/>
              </a:spcAft>
              <a:buClrTx/>
              <a:buSzTx/>
              <a:buFontTx/>
              <a:buNone/>
              <a:tabLst/>
              <a:defRPr sz="3900" b="0" i="0" u="none" strike="noStrike" cap="none" spc="0" baseline="0">
                <a:solidFill>
                  <a:srgbClr val="A42145"/>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a:lstStyle>
          <a:p>
            <a:pPr algn="ctr" hangingPunct="1"/>
            <a:r>
              <a:rPr lang="es-MX" dirty="0"/>
              <a:t>Comité Rector</a:t>
            </a:r>
          </a:p>
        </p:txBody>
      </p:sp>
      <p:sp>
        <p:nvSpPr>
          <p:cNvPr id="13" name="Abrir llave 12">
            <a:extLst>
              <a:ext uri="{FF2B5EF4-FFF2-40B4-BE49-F238E27FC236}">
                <a16:creationId xmlns:a16="http://schemas.microsoft.com/office/drawing/2014/main" id="{C202D117-DD67-47D1-99D4-B053709E1933}"/>
              </a:ext>
            </a:extLst>
          </p:cNvPr>
          <p:cNvSpPr/>
          <p:nvPr/>
        </p:nvSpPr>
        <p:spPr>
          <a:xfrm>
            <a:off x="4005939" y="5290436"/>
            <a:ext cx="796836" cy="1399654"/>
          </a:xfrm>
          <a:prstGeom prst="leftBrac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endParaRPr>
          </a:p>
        </p:txBody>
      </p:sp>
      <p:sp>
        <p:nvSpPr>
          <p:cNvPr id="14" name="Marcador de texto 5">
            <a:extLst>
              <a:ext uri="{FF2B5EF4-FFF2-40B4-BE49-F238E27FC236}">
                <a16:creationId xmlns:a16="http://schemas.microsoft.com/office/drawing/2014/main" id="{F020514F-04D7-4F4A-9793-0134F1F5FEB4}"/>
              </a:ext>
            </a:extLst>
          </p:cNvPr>
          <p:cNvSpPr txBox="1">
            <a:spLocks/>
          </p:cNvSpPr>
          <p:nvPr/>
        </p:nvSpPr>
        <p:spPr>
          <a:xfrm>
            <a:off x="4758141" y="5576499"/>
            <a:ext cx="6568441" cy="949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marL="342900" indent="-342900" algn="just" hangingPunct="1">
              <a:buFont typeface="Wingdings" panose="05000000000000000000" pitchFamily="2" charset="2"/>
              <a:buChar char="Ø"/>
            </a:pPr>
            <a:r>
              <a:rPr lang="es-MX" dirty="0"/>
              <a:t>SNF: </a:t>
            </a:r>
            <a:r>
              <a:rPr lang="es-MX" b="1" dirty="0"/>
              <a:t>Emitir normas que regulen el funcionamiento del SNF</a:t>
            </a:r>
            <a:r>
              <a:rPr lang="es-MX" dirty="0"/>
              <a:t>.</a:t>
            </a:r>
          </a:p>
        </p:txBody>
      </p:sp>
    </p:spTree>
    <p:extLst>
      <p:ext uri="{BB962C8B-B14F-4D97-AF65-F5344CB8AC3E}">
        <p14:creationId xmlns:p14="http://schemas.microsoft.com/office/powerpoint/2010/main" val="24317573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anim calcmode="lin" valueType="num">
                                      <p:cBhvr additive="base">
                                        <p:cTn id="25"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bg/>
                                          </p:spTgt>
                                        </p:tgtEl>
                                        <p:attrNameLst>
                                          <p:attrName>style.visibility</p:attrName>
                                        </p:attrNameLst>
                                      </p:cBhvr>
                                      <p:to>
                                        <p:strVal val="visible"/>
                                      </p:to>
                                    </p:set>
                                    <p:anim calcmode="lin" valueType="num">
                                      <p:cBhvr additive="base">
                                        <p:cTn id="4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build="p" animBg="1"/>
      <p:bldP spid="1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AAABCF9-FB0B-460A-9E0D-73B4322F8DD6}"/>
              </a:ext>
            </a:extLst>
          </p:cNvPr>
          <p:cNvSpPr>
            <a:spLocks noGrp="1"/>
          </p:cNvSpPr>
          <p:nvPr>
            <p:ph type="title"/>
          </p:nvPr>
        </p:nvSpPr>
        <p:spPr/>
        <p:txBody>
          <a:bodyPr/>
          <a:lstStyle/>
          <a:p>
            <a:r>
              <a:rPr lang="es-MX" dirty="0"/>
              <a:t>Norma Profesional de Auditoría del SNF</a:t>
            </a:r>
          </a:p>
        </p:txBody>
      </p:sp>
      <p:sp>
        <p:nvSpPr>
          <p:cNvPr id="6" name="Marcador de texto 5">
            <a:extLst>
              <a:ext uri="{FF2B5EF4-FFF2-40B4-BE49-F238E27FC236}">
                <a16:creationId xmlns:a16="http://schemas.microsoft.com/office/drawing/2014/main" id="{C86A2853-FBFC-453A-9EAC-5615A4C5F86C}"/>
              </a:ext>
            </a:extLst>
          </p:cNvPr>
          <p:cNvSpPr>
            <a:spLocks noGrp="1"/>
          </p:cNvSpPr>
          <p:nvPr>
            <p:ph type="body" sz="half" idx="1"/>
          </p:nvPr>
        </p:nvSpPr>
        <p:spPr>
          <a:xfrm>
            <a:off x="831850" y="2956562"/>
            <a:ext cx="10515600" cy="1310638"/>
          </a:xfrm>
        </p:spPr>
        <p:txBody>
          <a:bodyPr>
            <a:normAutofit/>
          </a:bodyPr>
          <a:lstStyle/>
          <a:p>
            <a:pPr algn="ctr"/>
            <a:r>
              <a:rPr lang="es-MX" sz="3200" dirty="0"/>
              <a:t>No. 300 – Principios Fundamentales de la Auditoría de Desempeño</a:t>
            </a:r>
          </a:p>
        </p:txBody>
      </p:sp>
      <p:sp>
        <p:nvSpPr>
          <p:cNvPr id="4" name="Marcador de número de diapositiva 3">
            <a:extLst>
              <a:ext uri="{FF2B5EF4-FFF2-40B4-BE49-F238E27FC236}">
                <a16:creationId xmlns:a16="http://schemas.microsoft.com/office/drawing/2014/main" id="{A8766ED0-72C2-4EBE-8335-3DDD8A0BA65A}"/>
              </a:ext>
            </a:extLst>
          </p:cNvPr>
          <p:cNvSpPr>
            <a:spLocks noGrp="1"/>
          </p:cNvSpPr>
          <p:nvPr>
            <p:ph type="sldNum" sz="quarter" idx="2"/>
          </p:nvPr>
        </p:nvSpPr>
        <p:spPr/>
        <p:txBody>
          <a:bodyPr/>
          <a:lstStyle/>
          <a:p>
            <a:fld id="{86CB4B4D-7CA3-9044-876B-883B54F8677D}" type="slidenum">
              <a:rPr lang="es-MX" smtClean="0"/>
              <a:t>7</a:t>
            </a:fld>
            <a:endParaRPr lang="es-MX"/>
          </a:p>
        </p:txBody>
      </p:sp>
    </p:spTree>
    <p:extLst>
      <p:ext uri="{BB962C8B-B14F-4D97-AF65-F5344CB8AC3E}">
        <p14:creationId xmlns:p14="http://schemas.microsoft.com/office/powerpoint/2010/main" val="25036420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C827A-E4C8-45FE-823E-E0E227E7018E}"/>
              </a:ext>
            </a:extLst>
          </p:cNvPr>
          <p:cNvSpPr>
            <a:spLocks noGrp="1"/>
          </p:cNvSpPr>
          <p:nvPr>
            <p:ph type="title"/>
          </p:nvPr>
        </p:nvSpPr>
        <p:spPr/>
        <p:txBody>
          <a:bodyPr/>
          <a:lstStyle/>
          <a:p>
            <a:pPr algn="ctr"/>
            <a:r>
              <a:rPr lang="es-MX" dirty="0"/>
              <a:t>Preámbulo</a:t>
            </a:r>
          </a:p>
        </p:txBody>
      </p:sp>
      <p:sp>
        <p:nvSpPr>
          <p:cNvPr id="3" name="Marcador de texto 2">
            <a:extLst>
              <a:ext uri="{FF2B5EF4-FFF2-40B4-BE49-F238E27FC236}">
                <a16:creationId xmlns:a16="http://schemas.microsoft.com/office/drawing/2014/main" id="{8F03A1C2-7170-4D18-A324-829870F5B5FA}"/>
              </a:ext>
            </a:extLst>
          </p:cNvPr>
          <p:cNvSpPr>
            <a:spLocks noGrp="1"/>
          </p:cNvSpPr>
          <p:nvPr>
            <p:ph type="body" sz="half" idx="1"/>
          </p:nvPr>
        </p:nvSpPr>
        <p:spPr>
          <a:xfrm>
            <a:off x="4785359" y="578801"/>
            <a:ext cx="6568441" cy="5825491"/>
          </a:xfrm>
        </p:spPr>
        <p:txBody>
          <a:bodyPr>
            <a:normAutofit/>
          </a:bodyPr>
          <a:lstStyle/>
          <a:p>
            <a:pPr marL="342900" indent="-342900" algn="just">
              <a:lnSpc>
                <a:spcPct val="114000"/>
              </a:lnSpc>
              <a:buFont typeface="Wingdings" panose="05000000000000000000" pitchFamily="2" charset="2"/>
              <a:buChar char="ü"/>
            </a:pPr>
            <a:r>
              <a:rPr lang="es-MX" dirty="0"/>
              <a:t>Adaptada de la Normas Internacionales de las Entidades Fiscalizadoras Superiores (</a:t>
            </a:r>
            <a:r>
              <a:rPr lang="es-MX" dirty="0" err="1"/>
              <a:t>ISSAIs</a:t>
            </a:r>
            <a:r>
              <a:rPr lang="es-MX" dirty="0"/>
              <a:t> – siglas en inglés), elaboradas por la Organización Internacional de Entidades Fiscalizadoras Superiores (INTOSAI – inglés).</a:t>
            </a:r>
          </a:p>
          <a:p>
            <a:pPr marL="342900" indent="-342900" algn="just">
              <a:lnSpc>
                <a:spcPct val="114000"/>
              </a:lnSpc>
              <a:buFont typeface="Wingdings" panose="05000000000000000000" pitchFamily="2" charset="2"/>
              <a:buChar char="ü"/>
            </a:pPr>
            <a:r>
              <a:rPr lang="es-MX" dirty="0"/>
              <a:t>También se debe observar la NPA-SNF 100 (Principios fundamentales de Auditoría del sector público)</a:t>
            </a:r>
          </a:p>
        </p:txBody>
      </p:sp>
      <p:sp>
        <p:nvSpPr>
          <p:cNvPr id="4" name="Marcador de número de diapositiva 3">
            <a:extLst>
              <a:ext uri="{FF2B5EF4-FFF2-40B4-BE49-F238E27FC236}">
                <a16:creationId xmlns:a16="http://schemas.microsoft.com/office/drawing/2014/main" id="{2A70C099-D801-475C-89AC-402959171B5E}"/>
              </a:ext>
            </a:extLst>
          </p:cNvPr>
          <p:cNvSpPr>
            <a:spLocks noGrp="1"/>
          </p:cNvSpPr>
          <p:nvPr>
            <p:ph type="sldNum" sz="quarter" idx="2"/>
          </p:nvPr>
        </p:nvSpPr>
        <p:spPr/>
        <p:txBody>
          <a:bodyPr/>
          <a:lstStyle/>
          <a:p>
            <a:fld id="{86CB4B4D-7CA3-9044-876B-883B54F8677D}" type="slidenum">
              <a:rPr lang="es-MX" smtClean="0"/>
              <a:t>8</a:t>
            </a:fld>
            <a:endParaRPr lang="es-MX"/>
          </a:p>
        </p:txBody>
      </p:sp>
    </p:spTree>
    <p:extLst>
      <p:ext uri="{BB962C8B-B14F-4D97-AF65-F5344CB8AC3E}">
        <p14:creationId xmlns:p14="http://schemas.microsoft.com/office/powerpoint/2010/main" val="5496679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C827A-E4C8-45FE-823E-E0E227E7018E}"/>
              </a:ext>
            </a:extLst>
          </p:cNvPr>
          <p:cNvSpPr>
            <a:spLocks noGrp="1"/>
          </p:cNvSpPr>
          <p:nvPr>
            <p:ph type="title"/>
          </p:nvPr>
        </p:nvSpPr>
        <p:spPr/>
        <p:txBody>
          <a:bodyPr/>
          <a:lstStyle/>
          <a:p>
            <a:pPr algn="ctr"/>
            <a:r>
              <a:rPr lang="es-MX" dirty="0"/>
              <a:t>Contenido</a:t>
            </a:r>
          </a:p>
        </p:txBody>
      </p:sp>
      <p:sp>
        <p:nvSpPr>
          <p:cNvPr id="3" name="Marcador de texto 2">
            <a:extLst>
              <a:ext uri="{FF2B5EF4-FFF2-40B4-BE49-F238E27FC236}">
                <a16:creationId xmlns:a16="http://schemas.microsoft.com/office/drawing/2014/main" id="{8F03A1C2-7170-4D18-A324-829870F5B5FA}"/>
              </a:ext>
            </a:extLst>
          </p:cNvPr>
          <p:cNvSpPr>
            <a:spLocks noGrp="1"/>
          </p:cNvSpPr>
          <p:nvPr>
            <p:ph type="body" sz="half" idx="1"/>
          </p:nvPr>
        </p:nvSpPr>
        <p:spPr>
          <a:xfrm>
            <a:off x="4785359" y="578801"/>
            <a:ext cx="6568441" cy="5825491"/>
          </a:xfrm>
        </p:spPr>
        <p:txBody>
          <a:bodyPr>
            <a:normAutofit/>
          </a:bodyPr>
          <a:lstStyle/>
          <a:p>
            <a:pPr marL="342900" indent="-342900" algn="just">
              <a:lnSpc>
                <a:spcPct val="114000"/>
              </a:lnSpc>
              <a:buFont typeface="Wingdings" panose="05000000000000000000" pitchFamily="2" charset="2"/>
              <a:buChar char="ü"/>
            </a:pPr>
            <a:r>
              <a:rPr lang="es-MX" dirty="0"/>
              <a:t>1ª Sección: Establece el </a:t>
            </a:r>
            <a:r>
              <a:rPr lang="es-MX" b="1" dirty="0"/>
              <a:t>marco</a:t>
            </a:r>
            <a:r>
              <a:rPr lang="es-MX" dirty="0"/>
              <a:t> para la auditoría de desempeño.</a:t>
            </a:r>
          </a:p>
          <a:p>
            <a:pPr marL="342900" indent="-342900" algn="just">
              <a:lnSpc>
                <a:spcPct val="114000"/>
              </a:lnSpc>
              <a:buFont typeface="Wingdings" panose="05000000000000000000" pitchFamily="2" charset="2"/>
              <a:buChar char="ü"/>
            </a:pPr>
            <a:r>
              <a:rPr lang="es-MX" dirty="0"/>
              <a:t>2ª. Sección: Son </a:t>
            </a:r>
            <a:r>
              <a:rPr lang="es-MX" b="1" dirty="0"/>
              <a:t>principios generales </a:t>
            </a:r>
            <a:r>
              <a:rPr lang="es-MX" dirty="0"/>
              <a:t>para los trabajos de la AD que el auditor debe considerar.</a:t>
            </a:r>
          </a:p>
          <a:p>
            <a:pPr marL="342900" indent="-342900" algn="just">
              <a:lnSpc>
                <a:spcPct val="114000"/>
              </a:lnSpc>
              <a:buFont typeface="Wingdings" panose="05000000000000000000" pitchFamily="2" charset="2"/>
              <a:buChar char="ü"/>
            </a:pPr>
            <a:r>
              <a:rPr lang="es-MX" dirty="0"/>
              <a:t>3ª. Sección: Son </a:t>
            </a:r>
            <a:r>
              <a:rPr lang="es-MX" b="1" dirty="0"/>
              <a:t>principios de relevancia </a:t>
            </a:r>
            <a:r>
              <a:rPr lang="es-MX" dirty="0"/>
              <a:t>para las principales etapas del proceso de auditoría.</a:t>
            </a:r>
          </a:p>
        </p:txBody>
      </p:sp>
      <p:sp>
        <p:nvSpPr>
          <p:cNvPr id="4" name="Marcador de número de diapositiva 3">
            <a:extLst>
              <a:ext uri="{FF2B5EF4-FFF2-40B4-BE49-F238E27FC236}">
                <a16:creationId xmlns:a16="http://schemas.microsoft.com/office/drawing/2014/main" id="{2A70C099-D801-475C-89AC-402959171B5E}"/>
              </a:ext>
            </a:extLst>
          </p:cNvPr>
          <p:cNvSpPr>
            <a:spLocks noGrp="1"/>
          </p:cNvSpPr>
          <p:nvPr>
            <p:ph type="sldNum" sz="quarter" idx="2"/>
          </p:nvPr>
        </p:nvSpPr>
        <p:spPr/>
        <p:txBody>
          <a:bodyPr/>
          <a:lstStyle/>
          <a:p>
            <a:fld id="{86CB4B4D-7CA3-9044-876B-883B54F8677D}" type="slidenum">
              <a:rPr lang="es-MX" smtClean="0"/>
              <a:t>9</a:t>
            </a:fld>
            <a:endParaRPr lang="es-MX"/>
          </a:p>
        </p:txBody>
      </p:sp>
    </p:spTree>
    <p:extLst>
      <p:ext uri="{BB962C8B-B14F-4D97-AF65-F5344CB8AC3E}">
        <p14:creationId xmlns:p14="http://schemas.microsoft.com/office/powerpoint/2010/main" val="34604653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15306</TotalTime>
  <Words>3133</Words>
  <Application>Microsoft Office PowerPoint</Application>
  <PresentationFormat>Panorámica</PresentationFormat>
  <Paragraphs>311</Paragraphs>
  <Slides>43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43</vt:i4>
      </vt:variant>
    </vt:vector>
  </HeadingPairs>
  <TitlesOfParts>
    <vt:vector size="53" baseType="lpstr">
      <vt:lpstr>Arial</vt:lpstr>
      <vt:lpstr>Calibri</vt:lpstr>
      <vt:lpstr>Calibri Light</vt:lpstr>
      <vt:lpstr>Helvetica</vt:lpstr>
      <vt:lpstr>Montserrat</vt:lpstr>
      <vt:lpstr>Montserrat Medium</vt:lpstr>
      <vt:lpstr>Montserrat Regular</vt:lpstr>
      <vt:lpstr>Montserrat SemiBold</vt:lpstr>
      <vt:lpstr>Wingdings</vt:lpstr>
      <vt:lpstr>Tema de Office</vt:lpstr>
      <vt:lpstr>Auditoría de Desempeño (AD)</vt:lpstr>
      <vt:lpstr>Actividad no. 5</vt:lpstr>
      <vt:lpstr>Presentación de PowerPoint</vt:lpstr>
      <vt:lpstr>2.1. Normas Profesionales de Auditoría del SNF</vt:lpstr>
      <vt:lpstr>Presentación de PowerPoint</vt:lpstr>
      <vt:lpstr>Presentación de PowerPoint</vt:lpstr>
      <vt:lpstr>Norma Profesional de Auditoría del SNF</vt:lpstr>
      <vt:lpstr>Preámbulo</vt:lpstr>
      <vt:lpstr>Contenido</vt:lpstr>
      <vt:lpstr>1ª. Sección: Marco</vt:lpstr>
      <vt:lpstr>Objetivo de la AD</vt:lpstr>
      <vt:lpstr>2ª. y 3ª. Sección: Principios</vt:lpstr>
      <vt:lpstr>Actividad no. 6</vt:lpstr>
      <vt:lpstr>Importancia Relativa</vt:lpstr>
      <vt:lpstr>Subtema 2.2</vt:lpstr>
      <vt:lpstr>Marco operativo</vt:lpstr>
      <vt:lpstr>Subtema 2.3</vt:lpstr>
      <vt:lpstr>Actividad no. 7</vt:lpstr>
      <vt:lpstr>Planeación detallada (Auditoría de desempeño)</vt:lpstr>
      <vt:lpstr>Elaborar Proyecto de investigación o Auditina (Documento metodológico que muestra la comprensión del tema y la propuesta de diseño de la auditoría)</vt:lpstr>
      <vt:lpstr>Historia del programa por auditar</vt:lpstr>
      <vt:lpstr>Comprensión del programa por auditar en el contexto de la planeación nacional, sectorial y anual</vt:lpstr>
      <vt:lpstr>Problema público</vt:lpstr>
      <vt:lpstr>Comprensión del deber ser</vt:lpstr>
      <vt:lpstr>Análisis de la Matriz de Indicadores (MIR)</vt:lpstr>
      <vt:lpstr>Procedimiento a aplicar en las auditorías de desempeño</vt:lpstr>
      <vt:lpstr>Esquema de operación del programa por auditar ¿Qué hace? ¿Para que lo hace? ¿Qué resultados obtiene?</vt:lpstr>
      <vt:lpstr>Referentes</vt:lpstr>
      <vt:lpstr>Universales</vt:lpstr>
      <vt:lpstr>Matriz de consistencia del programa por auditar: Propuesta de hilos conductores que guiarán la revisión</vt:lpstr>
      <vt:lpstr>Propuesta de diseño de la auditoría</vt:lpstr>
      <vt:lpstr>Alcance</vt:lpstr>
      <vt:lpstr>Objetivo de la auditoría</vt:lpstr>
      <vt:lpstr>Hipótesis de trabajo</vt:lpstr>
      <vt:lpstr>Tablas del Onus Probandi</vt:lpstr>
      <vt:lpstr>Presentación de PowerPoint</vt:lpstr>
      <vt:lpstr>Mapa de la auditoría</vt:lpstr>
      <vt:lpstr>Subtema 2.4</vt:lpstr>
      <vt:lpstr>INTOSAI</vt:lpstr>
      <vt:lpstr>Índice</vt:lpstr>
      <vt:lpstr>Subtema 2.5</vt:lpstr>
      <vt:lpstr>Guía 3920</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Seguimiento de Acuerdos</dc:title>
  <dc:creator>Fernando Moran Gonzalez</dc:creator>
  <cp:lastModifiedBy>liceagafernando@gmail.com</cp:lastModifiedBy>
  <cp:revision>719</cp:revision>
  <cp:lastPrinted>2022-07-13T17:35:54Z</cp:lastPrinted>
  <dcterms:modified xsi:type="dcterms:W3CDTF">2023-08-18T00:10:47Z</dcterms:modified>
</cp:coreProperties>
</file>